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276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2B53FF"/>
    <a:srgbClr val="00479D"/>
    <a:srgbClr val="6FBA2C"/>
    <a:srgbClr val="0027A2"/>
    <a:srgbClr val="002CB8"/>
    <a:srgbClr val="001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1"/>
    <p:restoredTop sz="88724"/>
  </p:normalViewPr>
  <p:slideViewPr>
    <p:cSldViewPr showGuides="1">
      <p:cViewPr>
        <p:scale>
          <a:sx n="90" d="100"/>
          <a:sy n="90" d="100"/>
        </p:scale>
        <p:origin x="1368" y="5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B935F-3185-44F4-A182-44F06A137F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FD2CCF-93CE-4ADA-ABEF-E43D75E663DE}">
      <dgm:prSet custT="1"/>
      <dgm:spPr/>
      <dgm:t>
        <a:bodyPr/>
        <a:lstStyle/>
        <a:p>
          <a:r>
            <a:rPr lang="zh-CN" altLang="en-US" sz="2000" b="0" baseline="0" dirty="0">
              <a:latin typeface="Microsoft YaHei" charset="-122"/>
              <a:ea typeface="Microsoft YaHei" charset="-122"/>
              <a:cs typeface="Microsoft YaHei" charset="-122"/>
            </a:rPr>
            <a:t>吃葡萄不吐葡萄皮，不吃葡萄倒吐葡萄皮。</a:t>
          </a:r>
          <a:r>
            <a:rPr lang="en-US" altLang="zh-CN" sz="2000" b="0" baseline="0" dirty="0">
              <a:latin typeface="Microsoft YaHei" charset="-122"/>
              <a:ea typeface="Microsoft YaHei" charset="-122"/>
              <a:cs typeface="Microsoft YaHei" charset="-122"/>
            </a:rPr>
            <a:t>001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0816CF-F319-40AE-A8FE-B29B4E3A751E}" type="parTrans" cxnId="{644C14F4-B9BB-447D-A9AC-9A19984E38CC}">
      <dgm:prSet/>
      <dgm:spPr/>
      <dgm:t>
        <a:bodyPr/>
        <a:lstStyle/>
        <a:p>
          <a:endParaRPr lang="zh-CN" altLang="en-US"/>
        </a:p>
      </dgm:t>
    </dgm:pt>
    <dgm:pt modelId="{EA475103-C84B-4913-8469-8C4FF3B37C2E}" type="sibTrans" cxnId="{644C14F4-B9BB-447D-A9AC-9A19984E38CC}">
      <dgm:prSet/>
      <dgm:spPr/>
      <dgm:t>
        <a:bodyPr/>
        <a:lstStyle/>
        <a:p>
          <a:endParaRPr lang="zh-CN" altLang="en-US"/>
        </a:p>
      </dgm:t>
    </dgm:pt>
    <dgm:pt modelId="{BD819E4D-4F11-4B8B-A450-C801F154A349}" type="pres">
      <dgm:prSet presAssocID="{46BB935F-3185-44F4-A182-44F06A137F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90F1A7-F107-46D7-865C-652394538C65}" type="pres">
      <dgm:prSet presAssocID="{D2FD2CCF-93CE-4ADA-ABEF-E43D75E663DE}" presName="parentText" presStyleLbl="node1" presStyleIdx="0" presStyleCnt="1" custScaleY="30877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44C14F4-B9BB-447D-A9AC-9A19984E38CC}" srcId="{46BB935F-3185-44F4-A182-44F06A137FA4}" destId="{D2FD2CCF-93CE-4ADA-ABEF-E43D75E663DE}" srcOrd="0" destOrd="0" parTransId="{350816CF-F319-40AE-A8FE-B29B4E3A751E}" sibTransId="{EA475103-C84B-4913-8469-8C4FF3B37C2E}"/>
    <dgm:cxn modelId="{24D07AE4-4C34-D748-AAC3-7BAC18D005D4}" type="presOf" srcId="{D2FD2CCF-93CE-4ADA-ABEF-E43D75E663DE}" destId="{BA90F1A7-F107-46D7-865C-652394538C65}" srcOrd="0" destOrd="0" presId="urn:microsoft.com/office/officeart/2005/8/layout/vList2"/>
    <dgm:cxn modelId="{AE41008F-0912-8142-AFB2-F6B062CE2018}" type="presOf" srcId="{46BB935F-3185-44F4-A182-44F06A137FA4}" destId="{BD819E4D-4F11-4B8B-A450-C801F154A349}" srcOrd="0" destOrd="0" presId="urn:microsoft.com/office/officeart/2005/8/layout/vList2"/>
    <dgm:cxn modelId="{27CD0F66-E044-D347-89BD-724E0A2E90C5}" type="presParOf" srcId="{BD819E4D-4F11-4B8B-A450-C801F154A349}" destId="{BA90F1A7-F107-46D7-865C-652394538C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ADDE3F-C126-4244-9800-28C0A1C398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E0B0CE-6EDC-450B-8858-9AF378DA85FF}">
      <dgm:prSet custT="1"/>
      <dgm:spPr/>
      <dgm:t>
        <a:bodyPr/>
        <a:lstStyle/>
        <a:p>
          <a:r>
            <a:rPr lang="en-US" sz="2000" dirty="0">
              <a:latin typeface="Microsoft YaHei" charset="-122"/>
              <a:ea typeface="Microsoft YaHei" charset="-122"/>
              <a:cs typeface="Microsoft YaHei" charset="-122"/>
            </a:rPr>
            <a:t>C</a:t>
          </a:r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p</a:t>
          </a:r>
          <a:r>
            <a:rPr lang="en-US" sz="2000" dirty="0">
              <a:latin typeface="Microsoft YaHei" charset="-122"/>
              <a:ea typeface="Microsoft YaHei" charset="-122"/>
              <a:cs typeface="Microsoft YaHei" charset="-122"/>
            </a:rPr>
            <a:t>tbtptp,bcptdtptp.001</a:t>
          </a:r>
          <a:endParaRPr lang="zh-CN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171391-D299-469E-98E9-9020698AED4B}" type="parTrans" cxnId="{EE0D3FD6-212F-400F-9D94-3936C5F74DAE}">
      <dgm:prSet/>
      <dgm:spPr/>
      <dgm:t>
        <a:bodyPr/>
        <a:lstStyle/>
        <a:p>
          <a:endParaRPr lang="zh-CN" altLang="en-US"/>
        </a:p>
      </dgm:t>
    </dgm:pt>
    <dgm:pt modelId="{74143A6A-5B9F-4550-B41B-9D98FD9CD35F}" type="sibTrans" cxnId="{EE0D3FD6-212F-400F-9D94-3936C5F74DAE}">
      <dgm:prSet/>
      <dgm:spPr/>
      <dgm:t>
        <a:bodyPr/>
        <a:lstStyle/>
        <a:p>
          <a:endParaRPr lang="zh-CN" altLang="en-US"/>
        </a:p>
      </dgm:t>
    </dgm:pt>
    <dgm:pt modelId="{A9CD9A82-4D5B-42B1-A00C-0B2988FD2525}" type="pres">
      <dgm:prSet presAssocID="{EFADDE3F-C126-4244-9800-28C0A1C3984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EF77F4-4D7E-4052-BBCA-299D9627E042}" type="pres">
      <dgm:prSet presAssocID="{A3E0B0CE-6EDC-450B-8858-9AF378DA85F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B6B4A5-B6AA-804C-9D41-E6B323F566A2}" type="presOf" srcId="{A3E0B0CE-6EDC-450B-8858-9AF378DA85FF}" destId="{1FEF77F4-4D7E-4052-BBCA-299D9627E042}" srcOrd="0" destOrd="0" presId="urn:microsoft.com/office/officeart/2005/8/layout/vList2"/>
    <dgm:cxn modelId="{EE0D3FD6-212F-400F-9D94-3936C5F74DAE}" srcId="{EFADDE3F-C126-4244-9800-28C0A1C39842}" destId="{A3E0B0CE-6EDC-450B-8858-9AF378DA85FF}" srcOrd="0" destOrd="0" parTransId="{E3171391-D299-469E-98E9-9020698AED4B}" sibTransId="{74143A6A-5B9F-4550-B41B-9D98FD9CD35F}"/>
    <dgm:cxn modelId="{F87A0795-214D-6648-AD32-D096CD7BBD2E}" type="presOf" srcId="{EFADDE3F-C126-4244-9800-28C0A1C39842}" destId="{A9CD9A82-4D5B-42B1-A00C-0B2988FD2525}" srcOrd="0" destOrd="0" presId="urn:microsoft.com/office/officeart/2005/8/layout/vList2"/>
    <dgm:cxn modelId="{5FE99C96-10C5-0445-99D9-AD4C579473A5}" type="presParOf" srcId="{A9CD9A82-4D5B-42B1-A00C-0B2988FD2525}" destId="{1FEF77F4-4D7E-4052-BBCA-299D9627E04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0F1A7-F107-46D7-865C-652394538C65}">
      <dsp:nvSpPr>
        <dsp:cNvPr id="0" name=""/>
        <dsp:cNvSpPr/>
      </dsp:nvSpPr>
      <dsp:spPr>
        <a:xfrm>
          <a:off x="0" y="94739"/>
          <a:ext cx="5919408" cy="866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baseline="0" dirty="0">
              <a:latin typeface="Microsoft YaHei" charset="-122"/>
              <a:ea typeface="Microsoft YaHei" charset="-122"/>
              <a:cs typeface="Microsoft YaHei" charset="-122"/>
            </a:rPr>
            <a:t>吃葡萄不吐葡萄皮，不吃葡萄倒吐葡萄皮。</a:t>
          </a:r>
          <a:r>
            <a:rPr lang="en-US" altLang="zh-CN" sz="2000" b="0" kern="1200" baseline="0" dirty="0">
              <a:latin typeface="Microsoft YaHei" charset="-122"/>
              <a:ea typeface="Microsoft YaHei" charset="-122"/>
              <a:cs typeface="Microsoft YaHei" charset="-122"/>
            </a:rPr>
            <a:t>001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284" y="137023"/>
        <a:ext cx="5834840" cy="781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77F4-4D7E-4052-BBCA-299D9627E042}">
      <dsp:nvSpPr>
        <dsp:cNvPr id="0" name=""/>
        <dsp:cNvSpPr/>
      </dsp:nvSpPr>
      <dsp:spPr>
        <a:xfrm>
          <a:off x="0" y="6473"/>
          <a:ext cx="605661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Microsoft YaHei" charset="-122"/>
              <a:ea typeface="Microsoft YaHei" charset="-122"/>
              <a:cs typeface="Microsoft YaHei" charset="-122"/>
            </a:rPr>
            <a:t>C</a:t>
          </a: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p</a:t>
          </a:r>
          <a:r>
            <a:rPr lang="en-US" sz="2000" kern="1200" dirty="0">
              <a:latin typeface="Microsoft YaHei" charset="-122"/>
              <a:ea typeface="Microsoft YaHei" charset="-122"/>
              <a:cs typeface="Microsoft YaHei" charset="-122"/>
            </a:rPr>
            <a:t>tbtptp,bcptdtptp.001</a:t>
          </a:r>
          <a:endParaRPr lang="zh-CN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53" y="43026"/>
        <a:ext cx="598350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C36C1-23C8-8449-AB27-269E58BA769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15F72-1248-F34A-9BBA-896133613D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78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EA71A-C12D-4798-A4BC-4ADDB5EB5D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0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6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5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3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88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8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27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2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8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14AB8-2588-47A5-8AA3-3265D8431BAC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9E2E-C8F5-4722-A20D-A25739FA1F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5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>
            <a:off x="323528" y="4659982"/>
            <a:ext cx="849694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237803" y="4632871"/>
            <a:ext cx="14253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  <a:defRPr/>
            </a:pPr>
            <a:fld id="{F36720D3-A839-034B-B32F-EEADE13463AF}" type="datetime2">
              <a:rPr lang="zh-CN" altLang="en-US" sz="1600" smtClean="0">
                <a:solidFill>
                  <a:schemeClr val="bg2">
                    <a:lumMod val="50000"/>
                  </a:schemeClr>
                </a:solidFill>
              </a:rPr>
              <a:t>2017年10月16日</a:t>
            </a:fld>
            <a:endParaRPr lang="zh-CN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28100" y="622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TextBox 6"/>
          <p:cNvSpPr txBox="1"/>
          <p:nvPr/>
        </p:nvSpPr>
        <p:spPr>
          <a:xfrm>
            <a:off x="209253" y="3363838"/>
            <a:ext cx="65949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000" dirty="0" smtClean="0">
                <a:latin typeface="微软雅黑" pitchFamily="34" charset="-122"/>
                <a:ea typeface="微软雅黑" pitchFamily="34" charset="-122"/>
              </a:rPr>
              <a:t>深信服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0"/>
                <a:ea typeface="微软雅黑" charset="0"/>
              </a:rPr>
              <a:t>信息</a:t>
            </a:r>
            <a:r>
              <a:rPr lang="zh-CN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0"/>
                <a:ea typeface="微软雅黑" charset="0"/>
              </a:rPr>
              <a:t>安全意识培训（非</a:t>
            </a:r>
            <a:r>
              <a:rPr lang="en-US" altLang="zh-CN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0"/>
                <a:ea typeface="微软雅黑" charset="0"/>
              </a:rPr>
              <a:t>IT</a:t>
            </a:r>
            <a:r>
              <a:rPr lang="zh-CN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charset="0"/>
                <a:ea typeface="微软雅黑" charset="0"/>
              </a:rPr>
              <a:t>人员）</a:t>
            </a:r>
            <a:endParaRPr lang="zh-CN" altLang="en-US" sz="3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 descr="F:\公司的\logo\子品牌\智安全辅助图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0" y="-675456"/>
            <a:ext cx="8116025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F:\公司的\logo\子品牌\深信服横式组合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43758"/>
            <a:ext cx="2088232" cy="770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6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脆弱的口令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475656" y="1102333"/>
            <a:ext cx="5887246" cy="4041167"/>
            <a:chOff x="1669900" y="906846"/>
            <a:chExt cx="5887246" cy="40411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355"/>
            <a:stretch/>
          </p:blipFill>
          <p:spPr>
            <a:xfrm>
              <a:off x="1669900" y="906846"/>
              <a:ext cx="5887246" cy="404116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292080" y="4155926"/>
              <a:ext cx="2016224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24" y="2421434"/>
            <a:ext cx="1945158" cy="19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建议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12" y="3082886"/>
            <a:ext cx="1696809" cy="204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82154"/>
            <a:ext cx="7992888" cy="19376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尽量使用“字母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大小写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特殊符号”形式的高强度密码；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网银、网上支付、常用邮箱、聊天账号单独设置密码，切忌“一套密码到处用”；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按照账号重要程度对密码进行分级管理，重要账号定期更换密码；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避免以生日、姓名拼音、手机号码等与身份隐私相关的信息作为密码，因为黑客针对特定目标破解密码时，往往首先试探此类信息。</a:t>
            </a: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 rot="16200000">
            <a:off x="1172574" y="2930335"/>
            <a:ext cx="897028" cy="3242179"/>
          </a:xfrm>
          <a:custGeom>
            <a:avLst/>
            <a:gdLst>
              <a:gd name="T0" fmla="*/ 2147483646 w 2205"/>
              <a:gd name="T1" fmla="*/ 2147483646 h 4776"/>
              <a:gd name="T2" fmla="*/ 2147483646 w 2205"/>
              <a:gd name="T3" fmla="*/ 2147483646 h 4776"/>
              <a:gd name="T4" fmla="*/ 2147483646 w 2205"/>
              <a:gd name="T5" fmla="*/ 2147483646 h 4776"/>
              <a:gd name="T6" fmla="*/ 2147483646 w 2205"/>
              <a:gd name="T7" fmla="*/ 2147483646 h 4776"/>
              <a:gd name="T8" fmla="*/ 2147483646 w 2205"/>
              <a:gd name="T9" fmla="*/ 2147483646 h 4776"/>
              <a:gd name="T10" fmla="*/ 2147483646 w 2205"/>
              <a:gd name="T11" fmla="*/ 2147483646 h 4776"/>
              <a:gd name="T12" fmla="*/ 2147483646 w 2205"/>
              <a:gd name="T13" fmla="*/ 2147483646 h 4776"/>
              <a:gd name="T14" fmla="*/ 2147483646 w 2205"/>
              <a:gd name="T15" fmla="*/ 2147483646 h 4776"/>
              <a:gd name="T16" fmla="*/ 2147483646 w 2205"/>
              <a:gd name="T17" fmla="*/ 2147483646 h 4776"/>
              <a:gd name="T18" fmla="*/ 2147483646 w 2205"/>
              <a:gd name="T19" fmla="*/ 2147483646 h 4776"/>
              <a:gd name="T20" fmla="*/ 2147483646 w 2205"/>
              <a:gd name="T21" fmla="*/ 2147483646 h 4776"/>
              <a:gd name="T22" fmla="*/ 2147483646 w 2205"/>
              <a:gd name="T23" fmla="*/ 2147483646 h 4776"/>
              <a:gd name="T24" fmla="*/ 2147483646 w 2205"/>
              <a:gd name="T25" fmla="*/ 253759482 h 4776"/>
              <a:gd name="T26" fmla="*/ 2147483646 w 2205"/>
              <a:gd name="T27" fmla="*/ 1078835085 h 4776"/>
              <a:gd name="T28" fmla="*/ 2147483646 w 2205"/>
              <a:gd name="T29" fmla="*/ 2147483646 h 4776"/>
              <a:gd name="T30" fmla="*/ 2147483646 w 2205"/>
              <a:gd name="T31" fmla="*/ 2147483646 h 4776"/>
              <a:gd name="T32" fmla="*/ 2147483646 w 2205"/>
              <a:gd name="T33" fmla="*/ 2147483646 h 4776"/>
              <a:gd name="T34" fmla="*/ 0 w 2205"/>
              <a:gd name="T35" fmla="*/ 2147483646 h 4776"/>
              <a:gd name="T36" fmla="*/ 1584170597 w 2205"/>
              <a:gd name="T37" fmla="*/ 2147483646 h 4776"/>
              <a:gd name="T38" fmla="*/ 2147483646 w 2205"/>
              <a:gd name="T39" fmla="*/ 2147483646 h 4776"/>
              <a:gd name="T40" fmla="*/ 2147483646 w 2205"/>
              <a:gd name="T41" fmla="*/ 2147483646 h 4776"/>
              <a:gd name="T42" fmla="*/ 2147483646 w 2205"/>
              <a:gd name="T43" fmla="*/ 2147483646 h 4776"/>
              <a:gd name="T44" fmla="*/ 2147483646 w 2205"/>
              <a:gd name="T45" fmla="*/ 2147483646 h 4776"/>
              <a:gd name="T46" fmla="*/ 2147483646 w 2205"/>
              <a:gd name="T47" fmla="*/ 2147483646 h 4776"/>
              <a:gd name="T48" fmla="*/ 2147483646 w 2205"/>
              <a:gd name="T49" fmla="*/ 2147483646 h 4776"/>
              <a:gd name="T50" fmla="*/ 2147483646 w 2205"/>
              <a:gd name="T51" fmla="*/ 2147483646 h 4776"/>
              <a:gd name="T52" fmla="*/ 2147483646 w 2205"/>
              <a:gd name="T53" fmla="*/ 2147483646 h 4776"/>
              <a:gd name="T54" fmla="*/ 2147483646 w 2205"/>
              <a:gd name="T55" fmla="*/ 2147483646 h 4776"/>
              <a:gd name="T56" fmla="*/ 2147483646 w 2205"/>
              <a:gd name="T57" fmla="*/ 2147483646 h 4776"/>
              <a:gd name="T58" fmla="*/ 2147483646 w 2205"/>
              <a:gd name="T59" fmla="*/ 2147483646 h 4776"/>
              <a:gd name="T60" fmla="*/ 2147483646 w 2205"/>
              <a:gd name="T61" fmla="*/ 2147483646 h 4776"/>
              <a:gd name="T62" fmla="*/ 2147483646 w 2205"/>
              <a:gd name="T63" fmla="*/ 2147483646 h 4776"/>
              <a:gd name="T64" fmla="*/ 2147483646 w 2205"/>
              <a:gd name="T65" fmla="*/ 2147483646 h 4776"/>
              <a:gd name="T66" fmla="*/ 2147483646 w 2205"/>
              <a:gd name="T67" fmla="*/ 2147483646 h 4776"/>
              <a:gd name="T68" fmla="*/ 2147483646 w 2205"/>
              <a:gd name="T69" fmla="*/ 2147483646 h 4776"/>
              <a:gd name="T70" fmla="*/ 2147483646 w 2205"/>
              <a:gd name="T71" fmla="*/ 2147483646 h 4776"/>
              <a:gd name="T72" fmla="*/ 2147483646 w 2205"/>
              <a:gd name="T73" fmla="*/ 2147483646 h 4776"/>
              <a:gd name="T74" fmla="*/ 2147483646 w 2205"/>
              <a:gd name="T75" fmla="*/ 2147483646 h 4776"/>
              <a:gd name="T76" fmla="*/ 2147483646 w 2205"/>
              <a:gd name="T77" fmla="*/ 2147483646 h 4776"/>
              <a:gd name="T78" fmla="*/ 2147483646 w 2205"/>
              <a:gd name="T79" fmla="*/ 2147483646 h 4776"/>
              <a:gd name="T80" fmla="*/ 2147483646 w 2205"/>
              <a:gd name="T81" fmla="*/ 2147483646 h 4776"/>
              <a:gd name="T82" fmla="*/ 2147483646 w 2205"/>
              <a:gd name="T83" fmla="*/ 2147483646 h 4776"/>
              <a:gd name="T84" fmla="*/ 2147483646 w 2205"/>
              <a:gd name="T85" fmla="*/ 2147483646 h 4776"/>
              <a:gd name="T86" fmla="*/ 2147483646 w 2205"/>
              <a:gd name="T87" fmla="*/ 2147483646 h 4776"/>
              <a:gd name="T88" fmla="*/ 2147483646 w 2205"/>
              <a:gd name="T89" fmla="*/ 2147483646 h 4776"/>
              <a:gd name="T90" fmla="*/ 2147483646 w 2205"/>
              <a:gd name="T91" fmla="*/ 2147483646 h 4776"/>
              <a:gd name="T92" fmla="*/ 2147483646 w 2205"/>
              <a:gd name="T93" fmla="*/ 2147483646 h 4776"/>
              <a:gd name="T94" fmla="*/ 2147483646 w 2205"/>
              <a:gd name="T95" fmla="*/ 2147483646 h 4776"/>
              <a:gd name="T96" fmla="*/ 2147483646 w 2205"/>
              <a:gd name="T97" fmla="*/ 2147483646 h 4776"/>
              <a:gd name="T98" fmla="*/ 2147483646 w 2205"/>
              <a:gd name="T99" fmla="*/ 2147483646 h 4776"/>
              <a:gd name="T100" fmla="*/ 2147483646 w 2205"/>
              <a:gd name="T101" fmla="*/ 2147483646 h 4776"/>
              <a:gd name="T102" fmla="*/ 2147483646 w 2205"/>
              <a:gd name="T103" fmla="*/ 2147483646 h 4776"/>
              <a:gd name="T104" fmla="*/ 2147483646 w 2205"/>
              <a:gd name="T105" fmla="*/ 2147483646 h 4776"/>
              <a:gd name="T106" fmla="*/ 2147483646 w 2205"/>
              <a:gd name="T107" fmla="*/ 2147483646 h 4776"/>
              <a:gd name="T108" fmla="*/ 2147483646 w 2205"/>
              <a:gd name="T109" fmla="*/ 2147483646 h 477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205" h="4776">
                <a:moveTo>
                  <a:pt x="2205" y="3306"/>
                </a:moveTo>
                <a:lnTo>
                  <a:pt x="2205" y="2939"/>
                </a:lnTo>
                <a:lnTo>
                  <a:pt x="1654" y="2939"/>
                </a:lnTo>
                <a:lnTo>
                  <a:pt x="1637" y="2940"/>
                </a:lnTo>
                <a:lnTo>
                  <a:pt x="1621" y="2941"/>
                </a:lnTo>
                <a:lnTo>
                  <a:pt x="1607" y="2944"/>
                </a:lnTo>
                <a:lnTo>
                  <a:pt x="1593" y="2947"/>
                </a:lnTo>
                <a:lnTo>
                  <a:pt x="1581" y="2951"/>
                </a:lnTo>
                <a:lnTo>
                  <a:pt x="1568" y="2956"/>
                </a:lnTo>
                <a:lnTo>
                  <a:pt x="1558" y="2961"/>
                </a:lnTo>
                <a:lnTo>
                  <a:pt x="1548" y="2967"/>
                </a:lnTo>
                <a:lnTo>
                  <a:pt x="1538" y="2974"/>
                </a:lnTo>
                <a:lnTo>
                  <a:pt x="1530" y="2982"/>
                </a:lnTo>
                <a:lnTo>
                  <a:pt x="1522" y="2990"/>
                </a:lnTo>
                <a:lnTo>
                  <a:pt x="1515" y="2997"/>
                </a:lnTo>
                <a:lnTo>
                  <a:pt x="1509" y="3006"/>
                </a:lnTo>
                <a:lnTo>
                  <a:pt x="1502" y="3014"/>
                </a:lnTo>
                <a:lnTo>
                  <a:pt x="1493" y="3031"/>
                </a:lnTo>
                <a:lnTo>
                  <a:pt x="1485" y="3048"/>
                </a:lnTo>
                <a:lnTo>
                  <a:pt x="1480" y="3065"/>
                </a:lnTo>
                <a:lnTo>
                  <a:pt x="1476" y="3080"/>
                </a:lnTo>
                <a:lnTo>
                  <a:pt x="1473" y="3094"/>
                </a:lnTo>
                <a:lnTo>
                  <a:pt x="1470" y="3114"/>
                </a:lnTo>
                <a:lnTo>
                  <a:pt x="1470" y="3123"/>
                </a:lnTo>
                <a:lnTo>
                  <a:pt x="1103" y="3123"/>
                </a:lnTo>
                <a:lnTo>
                  <a:pt x="1103" y="1603"/>
                </a:lnTo>
                <a:lnTo>
                  <a:pt x="1132" y="1592"/>
                </a:lnTo>
                <a:lnTo>
                  <a:pt x="1162" y="1580"/>
                </a:lnTo>
                <a:lnTo>
                  <a:pt x="1190" y="1566"/>
                </a:lnTo>
                <a:lnTo>
                  <a:pt x="1218" y="1551"/>
                </a:lnTo>
                <a:lnTo>
                  <a:pt x="1246" y="1536"/>
                </a:lnTo>
                <a:lnTo>
                  <a:pt x="1272" y="1520"/>
                </a:lnTo>
                <a:lnTo>
                  <a:pt x="1299" y="1503"/>
                </a:lnTo>
                <a:lnTo>
                  <a:pt x="1324" y="1484"/>
                </a:lnTo>
                <a:lnTo>
                  <a:pt x="1348" y="1465"/>
                </a:lnTo>
                <a:lnTo>
                  <a:pt x="1373" y="1445"/>
                </a:lnTo>
                <a:lnTo>
                  <a:pt x="1396" y="1423"/>
                </a:lnTo>
                <a:lnTo>
                  <a:pt x="1418" y="1402"/>
                </a:lnTo>
                <a:lnTo>
                  <a:pt x="1440" y="1380"/>
                </a:lnTo>
                <a:lnTo>
                  <a:pt x="1460" y="1357"/>
                </a:lnTo>
                <a:lnTo>
                  <a:pt x="1480" y="1332"/>
                </a:lnTo>
                <a:lnTo>
                  <a:pt x="1498" y="1307"/>
                </a:lnTo>
                <a:lnTo>
                  <a:pt x="1517" y="1281"/>
                </a:lnTo>
                <a:lnTo>
                  <a:pt x="1533" y="1255"/>
                </a:lnTo>
                <a:lnTo>
                  <a:pt x="1549" y="1228"/>
                </a:lnTo>
                <a:lnTo>
                  <a:pt x="1564" y="1200"/>
                </a:lnTo>
                <a:lnTo>
                  <a:pt x="1578" y="1172"/>
                </a:lnTo>
                <a:lnTo>
                  <a:pt x="1591" y="1144"/>
                </a:lnTo>
                <a:lnTo>
                  <a:pt x="1602" y="1114"/>
                </a:lnTo>
                <a:lnTo>
                  <a:pt x="1613" y="1084"/>
                </a:lnTo>
                <a:lnTo>
                  <a:pt x="1622" y="1053"/>
                </a:lnTo>
                <a:lnTo>
                  <a:pt x="1630" y="1022"/>
                </a:lnTo>
                <a:lnTo>
                  <a:pt x="1637" y="990"/>
                </a:lnTo>
                <a:lnTo>
                  <a:pt x="1643" y="959"/>
                </a:lnTo>
                <a:lnTo>
                  <a:pt x="1648" y="926"/>
                </a:lnTo>
                <a:lnTo>
                  <a:pt x="1652" y="893"/>
                </a:lnTo>
                <a:lnTo>
                  <a:pt x="1654" y="860"/>
                </a:lnTo>
                <a:lnTo>
                  <a:pt x="1654" y="827"/>
                </a:lnTo>
                <a:lnTo>
                  <a:pt x="1653" y="784"/>
                </a:lnTo>
                <a:lnTo>
                  <a:pt x="1650" y="742"/>
                </a:lnTo>
                <a:lnTo>
                  <a:pt x="1644" y="701"/>
                </a:lnTo>
                <a:lnTo>
                  <a:pt x="1637" y="660"/>
                </a:lnTo>
                <a:lnTo>
                  <a:pt x="1628" y="620"/>
                </a:lnTo>
                <a:lnTo>
                  <a:pt x="1617" y="581"/>
                </a:lnTo>
                <a:lnTo>
                  <a:pt x="1604" y="542"/>
                </a:lnTo>
                <a:lnTo>
                  <a:pt x="1589" y="504"/>
                </a:lnTo>
                <a:lnTo>
                  <a:pt x="1572" y="468"/>
                </a:lnTo>
                <a:lnTo>
                  <a:pt x="1554" y="432"/>
                </a:lnTo>
                <a:lnTo>
                  <a:pt x="1534" y="398"/>
                </a:lnTo>
                <a:lnTo>
                  <a:pt x="1513" y="364"/>
                </a:lnTo>
                <a:lnTo>
                  <a:pt x="1489" y="332"/>
                </a:lnTo>
                <a:lnTo>
                  <a:pt x="1465" y="301"/>
                </a:lnTo>
                <a:lnTo>
                  <a:pt x="1440" y="271"/>
                </a:lnTo>
                <a:lnTo>
                  <a:pt x="1412" y="242"/>
                </a:lnTo>
                <a:lnTo>
                  <a:pt x="1383" y="214"/>
                </a:lnTo>
                <a:lnTo>
                  <a:pt x="1353" y="189"/>
                </a:lnTo>
                <a:lnTo>
                  <a:pt x="1322" y="165"/>
                </a:lnTo>
                <a:lnTo>
                  <a:pt x="1289" y="141"/>
                </a:lnTo>
                <a:lnTo>
                  <a:pt x="1256" y="120"/>
                </a:lnTo>
                <a:lnTo>
                  <a:pt x="1222" y="100"/>
                </a:lnTo>
                <a:lnTo>
                  <a:pt x="1186" y="81"/>
                </a:lnTo>
                <a:lnTo>
                  <a:pt x="1150" y="65"/>
                </a:lnTo>
                <a:lnTo>
                  <a:pt x="1112" y="50"/>
                </a:lnTo>
                <a:lnTo>
                  <a:pt x="1073" y="37"/>
                </a:lnTo>
                <a:lnTo>
                  <a:pt x="1034" y="26"/>
                </a:lnTo>
                <a:lnTo>
                  <a:pt x="994" y="17"/>
                </a:lnTo>
                <a:lnTo>
                  <a:pt x="954" y="9"/>
                </a:lnTo>
                <a:lnTo>
                  <a:pt x="912" y="4"/>
                </a:lnTo>
                <a:lnTo>
                  <a:pt x="871" y="1"/>
                </a:lnTo>
                <a:lnTo>
                  <a:pt x="828" y="0"/>
                </a:lnTo>
                <a:lnTo>
                  <a:pt x="785" y="1"/>
                </a:lnTo>
                <a:lnTo>
                  <a:pt x="743" y="4"/>
                </a:lnTo>
                <a:lnTo>
                  <a:pt x="702" y="9"/>
                </a:lnTo>
                <a:lnTo>
                  <a:pt x="661" y="17"/>
                </a:lnTo>
                <a:lnTo>
                  <a:pt x="621" y="26"/>
                </a:lnTo>
                <a:lnTo>
                  <a:pt x="582" y="37"/>
                </a:lnTo>
                <a:lnTo>
                  <a:pt x="543" y="50"/>
                </a:lnTo>
                <a:lnTo>
                  <a:pt x="505" y="65"/>
                </a:lnTo>
                <a:lnTo>
                  <a:pt x="469" y="81"/>
                </a:lnTo>
                <a:lnTo>
                  <a:pt x="433" y="100"/>
                </a:lnTo>
                <a:lnTo>
                  <a:pt x="399" y="120"/>
                </a:lnTo>
                <a:lnTo>
                  <a:pt x="365" y="141"/>
                </a:lnTo>
                <a:lnTo>
                  <a:pt x="333" y="165"/>
                </a:lnTo>
                <a:lnTo>
                  <a:pt x="302" y="189"/>
                </a:lnTo>
                <a:lnTo>
                  <a:pt x="272" y="214"/>
                </a:lnTo>
                <a:lnTo>
                  <a:pt x="243" y="242"/>
                </a:lnTo>
                <a:lnTo>
                  <a:pt x="215" y="271"/>
                </a:lnTo>
                <a:lnTo>
                  <a:pt x="190" y="301"/>
                </a:lnTo>
                <a:lnTo>
                  <a:pt x="165" y="332"/>
                </a:lnTo>
                <a:lnTo>
                  <a:pt x="142" y="364"/>
                </a:lnTo>
                <a:lnTo>
                  <a:pt x="120" y="398"/>
                </a:lnTo>
                <a:lnTo>
                  <a:pt x="101" y="432"/>
                </a:lnTo>
                <a:lnTo>
                  <a:pt x="82" y="468"/>
                </a:lnTo>
                <a:lnTo>
                  <a:pt x="65" y="504"/>
                </a:lnTo>
                <a:lnTo>
                  <a:pt x="51" y="542"/>
                </a:lnTo>
                <a:lnTo>
                  <a:pt x="38" y="581"/>
                </a:lnTo>
                <a:lnTo>
                  <a:pt x="27" y="620"/>
                </a:lnTo>
                <a:lnTo>
                  <a:pt x="18" y="660"/>
                </a:lnTo>
                <a:lnTo>
                  <a:pt x="10" y="701"/>
                </a:lnTo>
                <a:lnTo>
                  <a:pt x="5" y="742"/>
                </a:lnTo>
                <a:lnTo>
                  <a:pt x="1" y="784"/>
                </a:lnTo>
                <a:lnTo>
                  <a:pt x="0" y="827"/>
                </a:lnTo>
                <a:lnTo>
                  <a:pt x="1" y="860"/>
                </a:lnTo>
                <a:lnTo>
                  <a:pt x="3" y="893"/>
                </a:lnTo>
                <a:lnTo>
                  <a:pt x="6" y="926"/>
                </a:lnTo>
                <a:lnTo>
                  <a:pt x="11" y="959"/>
                </a:lnTo>
                <a:lnTo>
                  <a:pt x="18" y="990"/>
                </a:lnTo>
                <a:lnTo>
                  <a:pt x="25" y="1022"/>
                </a:lnTo>
                <a:lnTo>
                  <a:pt x="33" y="1053"/>
                </a:lnTo>
                <a:lnTo>
                  <a:pt x="42" y="1084"/>
                </a:lnTo>
                <a:lnTo>
                  <a:pt x="52" y="1113"/>
                </a:lnTo>
                <a:lnTo>
                  <a:pt x="64" y="1142"/>
                </a:lnTo>
                <a:lnTo>
                  <a:pt x="76" y="1172"/>
                </a:lnTo>
                <a:lnTo>
                  <a:pt x="91" y="1200"/>
                </a:lnTo>
                <a:lnTo>
                  <a:pt x="106" y="1228"/>
                </a:lnTo>
                <a:lnTo>
                  <a:pt x="121" y="1255"/>
                </a:lnTo>
                <a:lnTo>
                  <a:pt x="138" y="1281"/>
                </a:lnTo>
                <a:lnTo>
                  <a:pt x="157" y="1307"/>
                </a:lnTo>
                <a:lnTo>
                  <a:pt x="175" y="1332"/>
                </a:lnTo>
                <a:lnTo>
                  <a:pt x="195" y="1356"/>
                </a:lnTo>
                <a:lnTo>
                  <a:pt x="215" y="1379"/>
                </a:lnTo>
                <a:lnTo>
                  <a:pt x="237" y="1402"/>
                </a:lnTo>
                <a:lnTo>
                  <a:pt x="259" y="1423"/>
                </a:lnTo>
                <a:lnTo>
                  <a:pt x="282" y="1445"/>
                </a:lnTo>
                <a:lnTo>
                  <a:pt x="306" y="1465"/>
                </a:lnTo>
                <a:lnTo>
                  <a:pt x="331" y="1484"/>
                </a:lnTo>
                <a:lnTo>
                  <a:pt x="356" y="1503"/>
                </a:lnTo>
                <a:lnTo>
                  <a:pt x="382" y="1520"/>
                </a:lnTo>
                <a:lnTo>
                  <a:pt x="409" y="1536"/>
                </a:lnTo>
                <a:lnTo>
                  <a:pt x="436" y="1551"/>
                </a:lnTo>
                <a:lnTo>
                  <a:pt x="464" y="1565"/>
                </a:lnTo>
                <a:lnTo>
                  <a:pt x="493" y="1579"/>
                </a:lnTo>
                <a:lnTo>
                  <a:pt x="523" y="1592"/>
                </a:lnTo>
                <a:lnTo>
                  <a:pt x="552" y="1603"/>
                </a:lnTo>
                <a:lnTo>
                  <a:pt x="552" y="4500"/>
                </a:lnTo>
                <a:lnTo>
                  <a:pt x="552" y="4514"/>
                </a:lnTo>
                <a:lnTo>
                  <a:pt x="553" y="4528"/>
                </a:lnTo>
                <a:lnTo>
                  <a:pt x="555" y="4543"/>
                </a:lnTo>
                <a:lnTo>
                  <a:pt x="557" y="4556"/>
                </a:lnTo>
                <a:lnTo>
                  <a:pt x="560" y="4569"/>
                </a:lnTo>
                <a:lnTo>
                  <a:pt x="564" y="4582"/>
                </a:lnTo>
                <a:lnTo>
                  <a:pt x="568" y="4595"/>
                </a:lnTo>
                <a:lnTo>
                  <a:pt x="573" y="4608"/>
                </a:lnTo>
                <a:lnTo>
                  <a:pt x="579" y="4620"/>
                </a:lnTo>
                <a:lnTo>
                  <a:pt x="586" y="4632"/>
                </a:lnTo>
                <a:lnTo>
                  <a:pt x="592" y="4643"/>
                </a:lnTo>
                <a:lnTo>
                  <a:pt x="599" y="4654"/>
                </a:lnTo>
                <a:lnTo>
                  <a:pt x="607" y="4665"/>
                </a:lnTo>
                <a:lnTo>
                  <a:pt x="615" y="4676"/>
                </a:lnTo>
                <a:lnTo>
                  <a:pt x="624" y="4686"/>
                </a:lnTo>
                <a:lnTo>
                  <a:pt x="633" y="4695"/>
                </a:lnTo>
                <a:lnTo>
                  <a:pt x="642" y="4704"/>
                </a:lnTo>
                <a:lnTo>
                  <a:pt x="653" y="4713"/>
                </a:lnTo>
                <a:lnTo>
                  <a:pt x="663" y="4721"/>
                </a:lnTo>
                <a:lnTo>
                  <a:pt x="674" y="4729"/>
                </a:lnTo>
                <a:lnTo>
                  <a:pt x="685" y="4736"/>
                </a:lnTo>
                <a:lnTo>
                  <a:pt x="696" y="4742"/>
                </a:lnTo>
                <a:lnTo>
                  <a:pt x="708" y="4749"/>
                </a:lnTo>
                <a:lnTo>
                  <a:pt x="720" y="4755"/>
                </a:lnTo>
                <a:lnTo>
                  <a:pt x="733" y="4760"/>
                </a:lnTo>
                <a:lnTo>
                  <a:pt x="746" y="4764"/>
                </a:lnTo>
                <a:lnTo>
                  <a:pt x="759" y="4767"/>
                </a:lnTo>
                <a:lnTo>
                  <a:pt x="772" y="4771"/>
                </a:lnTo>
                <a:lnTo>
                  <a:pt x="785" y="4773"/>
                </a:lnTo>
                <a:lnTo>
                  <a:pt x="800" y="4775"/>
                </a:lnTo>
                <a:lnTo>
                  <a:pt x="813" y="4776"/>
                </a:lnTo>
                <a:lnTo>
                  <a:pt x="827" y="4776"/>
                </a:lnTo>
                <a:lnTo>
                  <a:pt x="841" y="4776"/>
                </a:lnTo>
                <a:lnTo>
                  <a:pt x="855" y="4775"/>
                </a:lnTo>
                <a:lnTo>
                  <a:pt x="870" y="4773"/>
                </a:lnTo>
                <a:lnTo>
                  <a:pt x="883" y="4771"/>
                </a:lnTo>
                <a:lnTo>
                  <a:pt x="896" y="4767"/>
                </a:lnTo>
                <a:lnTo>
                  <a:pt x="909" y="4764"/>
                </a:lnTo>
                <a:lnTo>
                  <a:pt x="922" y="4760"/>
                </a:lnTo>
                <a:lnTo>
                  <a:pt x="934" y="4755"/>
                </a:lnTo>
                <a:lnTo>
                  <a:pt x="947" y="4749"/>
                </a:lnTo>
                <a:lnTo>
                  <a:pt x="959" y="4742"/>
                </a:lnTo>
                <a:lnTo>
                  <a:pt x="970" y="4736"/>
                </a:lnTo>
                <a:lnTo>
                  <a:pt x="981" y="4729"/>
                </a:lnTo>
                <a:lnTo>
                  <a:pt x="992" y="4721"/>
                </a:lnTo>
                <a:lnTo>
                  <a:pt x="1002" y="4713"/>
                </a:lnTo>
                <a:lnTo>
                  <a:pt x="1013" y="4704"/>
                </a:lnTo>
                <a:lnTo>
                  <a:pt x="1022" y="4695"/>
                </a:lnTo>
                <a:lnTo>
                  <a:pt x="1031" y="4686"/>
                </a:lnTo>
                <a:lnTo>
                  <a:pt x="1040" y="4676"/>
                </a:lnTo>
                <a:lnTo>
                  <a:pt x="1048" y="4665"/>
                </a:lnTo>
                <a:lnTo>
                  <a:pt x="1055" y="4654"/>
                </a:lnTo>
                <a:lnTo>
                  <a:pt x="1063" y="4643"/>
                </a:lnTo>
                <a:lnTo>
                  <a:pt x="1069" y="4632"/>
                </a:lnTo>
                <a:lnTo>
                  <a:pt x="1075" y="4620"/>
                </a:lnTo>
                <a:lnTo>
                  <a:pt x="1082" y="4608"/>
                </a:lnTo>
                <a:lnTo>
                  <a:pt x="1086" y="4595"/>
                </a:lnTo>
                <a:lnTo>
                  <a:pt x="1091" y="4582"/>
                </a:lnTo>
                <a:lnTo>
                  <a:pt x="1094" y="4569"/>
                </a:lnTo>
                <a:lnTo>
                  <a:pt x="1097" y="4556"/>
                </a:lnTo>
                <a:lnTo>
                  <a:pt x="1100" y="4543"/>
                </a:lnTo>
                <a:lnTo>
                  <a:pt x="1102" y="4528"/>
                </a:lnTo>
                <a:lnTo>
                  <a:pt x="1103" y="4514"/>
                </a:lnTo>
                <a:lnTo>
                  <a:pt x="1103" y="4500"/>
                </a:lnTo>
                <a:lnTo>
                  <a:pt x="1103" y="4042"/>
                </a:lnTo>
                <a:lnTo>
                  <a:pt x="1470" y="4042"/>
                </a:lnTo>
                <a:lnTo>
                  <a:pt x="1470" y="4050"/>
                </a:lnTo>
                <a:lnTo>
                  <a:pt x="1473" y="4070"/>
                </a:lnTo>
                <a:lnTo>
                  <a:pt x="1476" y="4084"/>
                </a:lnTo>
                <a:lnTo>
                  <a:pt x="1480" y="4099"/>
                </a:lnTo>
                <a:lnTo>
                  <a:pt x="1485" y="4116"/>
                </a:lnTo>
                <a:lnTo>
                  <a:pt x="1493" y="4133"/>
                </a:lnTo>
                <a:lnTo>
                  <a:pt x="1502" y="4150"/>
                </a:lnTo>
                <a:lnTo>
                  <a:pt x="1509" y="4158"/>
                </a:lnTo>
                <a:lnTo>
                  <a:pt x="1515" y="4167"/>
                </a:lnTo>
                <a:lnTo>
                  <a:pt x="1522" y="4174"/>
                </a:lnTo>
                <a:lnTo>
                  <a:pt x="1530" y="4183"/>
                </a:lnTo>
                <a:lnTo>
                  <a:pt x="1538" y="4190"/>
                </a:lnTo>
                <a:lnTo>
                  <a:pt x="1548" y="4197"/>
                </a:lnTo>
                <a:lnTo>
                  <a:pt x="1558" y="4203"/>
                </a:lnTo>
                <a:lnTo>
                  <a:pt x="1568" y="4208"/>
                </a:lnTo>
                <a:lnTo>
                  <a:pt x="1581" y="4213"/>
                </a:lnTo>
                <a:lnTo>
                  <a:pt x="1593" y="4217"/>
                </a:lnTo>
                <a:lnTo>
                  <a:pt x="1607" y="4220"/>
                </a:lnTo>
                <a:lnTo>
                  <a:pt x="1621" y="4223"/>
                </a:lnTo>
                <a:lnTo>
                  <a:pt x="1637" y="4224"/>
                </a:lnTo>
                <a:lnTo>
                  <a:pt x="1654" y="4225"/>
                </a:lnTo>
                <a:lnTo>
                  <a:pt x="2205" y="4225"/>
                </a:lnTo>
                <a:lnTo>
                  <a:pt x="2205" y="3858"/>
                </a:lnTo>
                <a:lnTo>
                  <a:pt x="1837" y="3858"/>
                </a:lnTo>
                <a:lnTo>
                  <a:pt x="1837" y="3306"/>
                </a:lnTo>
                <a:lnTo>
                  <a:pt x="2205" y="3306"/>
                </a:lnTo>
                <a:close/>
                <a:moveTo>
                  <a:pt x="827" y="551"/>
                </a:moveTo>
                <a:lnTo>
                  <a:pt x="827" y="551"/>
                </a:lnTo>
                <a:lnTo>
                  <a:pt x="841" y="551"/>
                </a:lnTo>
                <a:lnTo>
                  <a:pt x="855" y="552"/>
                </a:lnTo>
                <a:lnTo>
                  <a:pt x="870" y="554"/>
                </a:lnTo>
                <a:lnTo>
                  <a:pt x="883" y="556"/>
                </a:lnTo>
                <a:lnTo>
                  <a:pt x="896" y="560"/>
                </a:lnTo>
                <a:lnTo>
                  <a:pt x="909" y="563"/>
                </a:lnTo>
                <a:lnTo>
                  <a:pt x="922" y="567"/>
                </a:lnTo>
                <a:lnTo>
                  <a:pt x="934" y="572"/>
                </a:lnTo>
                <a:lnTo>
                  <a:pt x="947" y="579"/>
                </a:lnTo>
                <a:lnTo>
                  <a:pt x="959" y="585"/>
                </a:lnTo>
                <a:lnTo>
                  <a:pt x="970" y="591"/>
                </a:lnTo>
                <a:lnTo>
                  <a:pt x="981" y="598"/>
                </a:lnTo>
                <a:lnTo>
                  <a:pt x="992" y="606"/>
                </a:lnTo>
                <a:lnTo>
                  <a:pt x="1002" y="614"/>
                </a:lnTo>
                <a:lnTo>
                  <a:pt x="1013" y="622"/>
                </a:lnTo>
                <a:lnTo>
                  <a:pt x="1022" y="631"/>
                </a:lnTo>
                <a:lnTo>
                  <a:pt x="1031" y="641"/>
                </a:lnTo>
                <a:lnTo>
                  <a:pt x="1040" y="652"/>
                </a:lnTo>
                <a:lnTo>
                  <a:pt x="1048" y="662"/>
                </a:lnTo>
                <a:lnTo>
                  <a:pt x="1055" y="673"/>
                </a:lnTo>
                <a:lnTo>
                  <a:pt x="1063" y="684"/>
                </a:lnTo>
                <a:lnTo>
                  <a:pt x="1069" y="695"/>
                </a:lnTo>
                <a:lnTo>
                  <a:pt x="1075" y="707"/>
                </a:lnTo>
                <a:lnTo>
                  <a:pt x="1082" y="720"/>
                </a:lnTo>
                <a:lnTo>
                  <a:pt x="1086" y="732"/>
                </a:lnTo>
                <a:lnTo>
                  <a:pt x="1091" y="745"/>
                </a:lnTo>
                <a:lnTo>
                  <a:pt x="1094" y="758"/>
                </a:lnTo>
                <a:lnTo>
                  <a:pt x="1097" y="771"/>
                </a:lnTo>
                <a:lnTo>
                  <a:pt x="1100" y="784"/>
                </a:lnTo>
                <a:lnTo>
                  <a:pt x="1102" y="799"/>
                </a:lnTo>
                <a:lnTo>
                  <a:pt x="1103" y="813"/>
                </a:lnTo>
                <a:lnTo>
                  <a:pt x="1103" y="827"/>
                </a:lnTo>
                <a:lnTo>
                  <a:pt x="1103" y="841"/>
                </a:lnTo>
                <a:lnTo>
                  <a:pt x="1102" y="854"/>
                </a:lnTo>
                <a:lnTo>
                  <a:pt x="1100" y="869"/>
                </a:lnTo>
                <a:lnTo>
                  <a:pt x="1097" y="882"/>
                </a:lnTo>
                <a:lnTo>
                  <a:pt x="1094" y="896"/>
                </a:lnTo>
                <a:lnTo>
                  <a:pt x="1091" y="908"/>
                </a:lnTo>
                <a:lnTo>
                  <a:pt x="1086" y="921"/>
                </a:lnTo>
                <a:lnTo>
                  <a:pt x="1082" y="934"/>
                </a:lnTo>
                <a:lnTo>
                  <a:pt x="1075" y="946"/>
                </a:lnTo>
                <a:lnTo>
                  <a:pt x="1069" y="958"/>
                </a:lnTo>
                <a:lnTo>
                  <a:pt x="1063" y="970"/>
                </a:lnTo>
                <a:lnTo>
                  <a:pt x="1055" y="981"/>
                </a:lnTo>
                <a:lnTo>
                  <a:pt x="1048" y="991"/>
                </a:lnTo>
                <a:lnTo>
                  <a:pt x="1040" y="1001"/>
                </a:lnTo>
                <a:lnTo>
                  <a:pt x="1031" y="1012"/>
                </a:lnTo>
                <a:lnTo>
                  <a:pt x="1022" y="1022"/>
                </a:lnTo>
                <a:lnTo>
                  <a:pt x="1013" y="1031"/>
                </a:lnTo>
                <a:lnTo>
                  <a:pt x="1002" y="1039"/>
                </a:lnTo>
                <a:lnTo>
                  <a:pt x="992" y="1047"/>
                </a:lnTo>
                <a:lnTo>
                  <a:pt x="981" y="1055"/>
                </a:lnTo>
                <a:lnTo>
                  <a:pt x="970" y="1062"/>
                </a:lnTo>
                <a:lnTo>
                  <a:pt x="959" y="1069"/>
                </a:lnTo>
                <a:lnTo>
                  <a:pt x="947" y="1076"/>
                </a:lnTo>
                <a:lnTo>
                  <a:pt x="934" y="1081"/>
                </a:lnTo>
                <a:lnTo>
                  <a:pt x="922" y="1086"/>
                </a:lnTo>
                <a:lnTo>
                  <a:pt x="909" y="1090"/>
                </a:lnTo>
                <a:lnTo>
                  <a:pt x="896" y="1094"/>
                </a:lnTo>
                <a:lnTo>
                  <a:pt x="883" y="1097"/>
                </a:lnTo>
                <a:lnTo>
                  <a:pt x="870" y="1099"/>
                </a:lnTo>
                <a:lnTo>
                  <a:pt x="855" y="1101"/>
                </a:lnTo>
                <a:lnTo>
                  <a:pt x="841" y="1102"/>
                </a:lnTo>
                <a:lnTo>
                  <a:pt x="827" y="1102"/>
                </a:lnTo>
                <a:lnTo>
                  <a:pt x="813" y="1102"/>
                </a:lnTo>
                <a:lnTo>
                  <a:pt x="800" y="1101"/>
                </a:lnTo>
                <a:lnTo>
                  <a:pt x="785" y="1099"/>
                </a:lnTo>
                <a:lnTo>
                  <a:pt x="772" y="1097"/>
                </a:lnTo>
                <a:lnTo>
                  <a:pt x="759" y="1094"/>
                </a:lnTo>
                <a:lnTo>
                  <a:pt x="746" y="1090"/>
                </a:lnTo>
                <a:lnTo>
                  <a:pt x="733" y="1086"/>
                </a:lnTo>
                <a:lnTo>
                  <a:pt x="720" y="1081"/>
                </a:lnTo>
                <a:lnTo>
                  <a:pt x="708" y="1076"/>
                </a:lnTo>
                <a:lnTo>
                  <a:pt x="696" y="1069"/>
                </a:lnTo>
                <a:lnTo>
                  <a:pt x="685" y="1062"/>
                </a:lnTo>
                <a:lnTo>
                  <a:pt x="674" y="1055"/>
                </a:lnTo>
                <a:lnTo>
                  <a:pt x="663" y="1047"/>
                </a:lnTo>
                <a:lnTo>
                  <a:pt x="653" y="1039"/>
                </a:lnTo>
                <a:lnTo>
                  <a:pt x="642" y="1031"/>
                </a:lnTo>
                <a:lnTo>
                  <a:pt x="632" y="1022"/>
                </a:lnTo>
                <a:lnTo>
                  <a:pt x="623" y="1012"/>
                </a:lnTo>
                <a:lnTo>
                  <a:pt x="615" y="1001"/>
                </a:lnTo>
                <a:lnTo>
                  <a:pt x="607" y="991"/>
                </a:lnTo>
                <a:lnTo>
                  <a:pt x="599" y="981"/>
                </a:lnTo>
                <a:lnTo>
                  <a:pt x="592" y="970"/>
                </a:lnTo>
                <a:lnTo>
                  <a:pt x="586" y="958"/>
                </a:lnTo>
                <a:lnTo>
                  <a:pt x="579" y="946"/>
                </a:lnTo>
                <a:lnTo>
                  <a:pt x="573" y="934"/>
                </a:lnTo>
                <a:lnTo>
                  <a:pt x="568" y="921"/>
                </a:lnTo>
                <a:lnTo>
                  <a:pt x="564" y="908"/>
                </a:lnTo>
                <a:lnTo>
                  <a:pt x="560" y="896"/>
                </a:lnTo>
                <a:lnTo>
                  <a:pt x="557" y="882"/>
                </a:lnTo>
                <a:lnTo>
                  <a:pt x="555" y="869"/>
                </a:lnTo>
                <a:lnTo>
                  <a:pt x="553" y="854"/>
                </a:lnTo>
                <a:lnTo>
                  <a:pt x="552" y="841"/>
                </a:lnTo>
                <a:lnTo>
                  <a:pt x="552" y="827"/>
                </a:lnTo>
                <a:lnTo>
                  <a:pt x="552" y="813"/>
                </a:lnTo>
                <a:lnTo>
                  <a:pt x="553" y="799"/>
                </a:lnTo>
                <a:lnTo>
                  <a:pt x="555" y="784"/>
                </a:lnTo>
                <a:lnTo>
                  <a:pt x="557" y="771"/>
                </a:lnTo>
                <a:lnTo>
                  <a:pt x="560" y="758"/>
                </a:lnTo>
                <a:lnTo>
                  <a:pt x="564" y="745"/>
                </a:lnTo>
                <a:lnTo>
                  <a:pt x="568" y="732"/>
                </a:lnTo>
                <a:lnTo>
                  <a:pt x="573" y="720"/>
                </a:lnTo>
                <a:lnTo>
                  <a:pt x="579" y="707"/>
                </a:lnTo>
                <a:lnTo>
                  <a:pt x="586" y="695"/>
                </a:lnTo>
                <a:lnTo>
                  <a:pt x="592" y="684"/>
                </a:lnTo>
                <a:lnTo>
                  <a:pt x="599" y="673"/>
                </a:lnTo>
                <a:lnTo>
                  <a:pt x="607" y="662"/>
                </a:lnTo>
                <a:lnTo>
                  <a:pt x="615" y="652"/>
                </a:lnTo>
                <a:lnTo>
                  <a:pt x="623" y="641"/>
                </a:lnTo>
                <a:lnTo>
                  <a:pt x="632" y="631"/>
                </a:lnTo>
                <a:lnTo>
                  <a:pt x="642" y="622"/>
                </a:lnTo>
                <a:lnTo>
                  <a:pt x="653" y="614"/>
                </a:lnTo>
                <a:lnTo>
                  <a:pt x="663" y="606"/>
                </a:lnTo>
                <a:lnTo>
                  <a:pt x="674" y="598"/>
                </a:lnTo>
                <a:lnTo>
                  <a:pt x="685" y="591"/>
                </a:lnTo>
                <a:lnTo>
                  <a:pt x="696" y="585"/>
                </a:lnTo>
                <a:lnTo>
                  <a:pt x="708" y="579"/>
                </a:lnTo>
                <a:lnTo>
                  <a:pt x="720" y="572"/>
                </a:lnTo>
                <a:lnTo>
                  <a:pt x="733" y="567"/>
                </a:lnTo>
                <a:lnTo>
                  <a:pt x="746" y="563"/>
                </a:lnTo>
                <a:lnTo>
                  <a:pt x="759" y="560"/>
                </a:lnTo>
                <a:lnTo>
                  <a:pt x="772" y="556"/>
                </a:lnTo>
                <a:lnTo>
                  <a:pt x="785" y="554"/>
                </a:lnTo>
                <a:lnTo>
                  <a:pt x="800" y="552"/>
                </a:lnTo>
                <a:lnTo>
                  <a:pt x="813" y="551"/>
                </a:lnTo>
                <a:lnTo>
                  <a:pt x="827" y="551"/>
                </a:lnTo>
                <a:close/>
              </a:path>
            </a:pathLst>
          </a:cu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3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970" y="526554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109949"/>
              </p:ext>
            </p:extLst>
          </p:nvPr>
        </p:nvGraphicFramePr>
        <p:xfrm>
          <a:off x="1742545" y="3028308"/>
          <a:ext cx="5919408" cy="105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72130624"/>
              </p:ext>
            </p:extLst>
          </p:nvPr>
        </p:nvGraphicFramePr>
        <p:xfrm>
          <a:off x="1605337" y="1456584"/>
          <a:ext cx="6056616" cy="761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133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97200" y="1810361"/>
            <a:ext cx="3517900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计算机病毒防范</a:t>
            </a:r>
          </a:p>
        </p:txBody>
      </p:sp>
    </p:spTree>
    <p:extLst>
      <p:ext uri="{BB962C8B-B14F-4D97-AF65-F5344CB8AC3E}">
        <p14:creationId xmlns:p14="http://schemas.microsoft.com/office/powerpoint/2010/main" val="201527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26938" y="526554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计算机病毒防范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55576" y="1491630"/>
            <a:ext cx="4185472" cy="22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安装病毒防护程序并及时更新病毒特征库；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在以下情况注意病毒防范：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下载电子邮件附件时；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在网络上下载文件时；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使用移动存储介质时；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安装不明来源的软件时；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浏览网页时；计算机使用过程中发现异常时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endParaRPr lang="en-US" altLang="zh-CN" sz="1125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4" name="Picture 4" descr="http://wenwen.soso.com/p/20081225/20081225195337-17880791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35646"/>
            <a:ext cx="3131222" cy="2348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 bwMode="auto">
          <a:xfrm>
            <a:off x="4977045" y="1635646"/>
            <a:ext cx="0" cy="24204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895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136900" y="1810361"/>
            <a:ext cx="3022601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安全浏览网页</a:t>
            </a:r>
          </a:p>
        </p:txBody>
      </p:sp>
    </p:spTree>
    <p:extLst>
      <p:ext uri="{BB962C8B-B14F-4D97-AF65-F5344CB8AC3E}">
        <p14:creationId xmlns:p14="http://schemas.microsoft.com/office/powerpoint/2010/main" val="146541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浏览网页安全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9552" y="1397119"/>
            <a:ext cx="5240356" cy="247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使用安全浏览器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：搜狗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等安全浏览器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收藏经常访问的网站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安装杀毒软件，开启实时防护功能，并保持更新；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对超低价、超低折扣、中奖等诱惑要提高警惕；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警惕色情、赌博、反动等非法网站，避免访问；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防止网页自动记住账号密码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33" y="2417911"/>
            <a:ext cx="1172823" cy="238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7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27300" y="1873862"/>
            <a:ext cx="4279900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电子邮件使用安全</a:t>
            </a:r>
          </a:p>
        </p:txBody>
      </p:sp>
    </p:spTree>
    <p:extLst>
      <p:ext uri="{BB962C8B-B14F-4D97-AF65-F5344CB8AC3E}">
        <p14:creationId xmlns:p14="http://schemas.microsoft.com/office/powerpoint/2010/main" val="844480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97419" y="1356616"/>
            <a:ext cx="5990035" cy="256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Font typeface="Webdings" panose="05030102010509060703" pitchFamily="18" charset="2"/>
              <a:buNone/>
            </a:pPr>
            <a:r>
              <a:rPr lang="en-US" altLang="zh-CN" sz="1013">
                <a:solidFill>
                  <a:srgbClr val="FFFFFF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endParaRPr lang="en-US" altLang="zh-CN" sz="1013" b="1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>
              <a:buFont typeface="Webdings" panose="05030102010509060703" pitchFamily="18" charset="2"/>
              <a:buChar char="&lt;"/>
            </a:pPr>
            <a:endParaRPr lang="en-US" altLang="zh-CN" sz="1013">
              <a:solidFill>
                <a:srgbClr val="0F0272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54546"/>
            <a:ext cx="4557032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、邮件钓鱼如何防范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827584" y="1154596"/>
            <a:ext cx="5974913" cy="32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214313" indent="-214313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应警惕的邮件内容：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伪造发件人信息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模仿单位领导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索取个人信息</a:t>
            </a:r>
          </a:p>
          <a:p>
            <a:pPr indent="-257175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进行网上交易时要注意做到以下几点：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核对网址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选妥和保管好密码、做好交易记录。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避免公用计算机使用网上交易系统；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不通过搜索引擎上的网址或不明网站的链接进入。</a:t>
            </a:r>
          </a:p>
          <a:p>
            <a:pPr marL="471488" lvl="1" algn="l">
              <a:lnSpc>
                <a:spcPct val="15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在网络交易前，对交易网站和交易对方的资质全面了解。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23" y="2600655"/>
            <a:ext cx="1357717" cy="2131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9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82922" y="670570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电子邮件安全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99592" y="1202077"/>
            <a:ext cx="7344816" cy="213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p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机关工作人员工作邮件建议使用政府自建邮箱，严禁使用境外邮箱和商用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为电子邮箱设置高强度密码，并设置每次登陆时必须进行帐号密码验证；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开启防病毒软件实时监控，检测收发的电子邮件是否带有病毒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不打开或转发来历不明的电子邮件及附件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40000"/>
              </a:spcBef>
              <a:buClr>
                <a:schemeClr val="accent3">
                  <a:lumMod val="75000"/>
                </a:schemeClr>
              </a:buClr>
            </a:pPr>
            <a:endParaRPr lang="en-US" altLang="zh-CN" sz="13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7" y="3419234"/>
            <a:ext cx="2119767" cy="152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9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708471" y="1581636"/>
            <a:ext cx="437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1D3994"/>
                </a:solidFill>
                <a:latin typeface="Effra" pitchFamily="2" charset="0"/>
              </a:rPr>
              <a:t>1</a:t>
            </a:r>
          </a:p>
          <a:p>
            <a:pPr eaLnBrk="1" hangingPunct="1"/>
            <a:r>
              <a:rPr lang="en-US" altLang="zh-CN" sz="3600" b="1" dirty="0" smtClean="0">
                <a:solidFill>
                  <a:srgbClr val="A6A6A6"/>
                </a:solidFill>
                <a:latin typeface="Effra" pitchFamily="2" charset="0"/>
              </a:rPr>
              <a:t>2</a:t>
            </a:r>
            <a:endParaRPr lang="en-US" altLang="zh-CN" sz="3600" b="1" dirty="0">
              <a:solidFill>
                <a:srgbClr val="A6A6A6"/>
              </a:solidFill>
              <a:latin typeface="Effra" pitchFamily="2" charset="0"/>
            </a:endParaRPr>
          </a:p>
        </p:txBody>
      </p:sp>
      <p:sp>
        <p:nvSpPr>
          <p:cNvPr id="3" name="文本框 14"/>
          <p:cNvSpPr txBox="1">
            <a:spLocks noChangeArrowheads="1"/>
          </p:cNvSpPr>
          <p:nvPr/>
        </p:nvSpPr>
        <p:spPr bwMode="auto">
          <a:xfrm>
            <a:off x="1145802" y="1790695"/>
            <a:ext cx="7386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1400" dirty="0" smtClean="0">
                <a:solidFill>
                  <a:srgbClr val="0033CC"/>
                </a:solidFill>
                <a:latin typeface="微软雅黑" charset="0"/>
                <a:ea typeface="微软雅黑" charset="0"/>
              </a:rPr>
              <a:t>信息安全个人防范措施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zh-CN" sz="1400" dirty="0">
              <a:solidFill>
                <a:srgbClr val="0033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15"/>
          <p:cNvSpPr txBox="1"/>
          <p:nvPr/>
        </p:nvSpPr>
        <p:spPr>
          <a:xfrm>
            <a:off x="1145802" y="2355726"/>
            <a:ext cx="73866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网络安全法与个人信息安全的关系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719176" y="1115071"/>
            <a:ext cx="1404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D3994"/>
                </a:solidFill>
                <a:latin typeface="Effra Medium" pitchFamily="2" charset="0"/>
              </a:rPr>
              <a:t>Contents</a:t>
            </a:r>
            <a:endParaRPr lang="zh-CN" altLang="en-US" sz="2400" dirty="0">
              <a:solidFill>
                <a:srgbClr val="1D3994"/>
              </a:solidFill>
              <a:latin typeface="Effra Medium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5576" y="926257"/>
            <a:ext cx="8064896" cy="0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7、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工作环境安全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3528" y="1367848"/>
            <a:ext cx="7992888" cy="2428038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禁止随意放置或丢弃含有敏感信息的纸质文件，废弃文件需用碎纸机粉碎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废弃或待修磁介质转交他人时应经管理部门消磁处理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离开座位时，应将贵重物品、含有机密信息的资料锁入柜中，并对使用的电脑桌面进行锁屏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应将复印或打印的资料及时取走</a:t>
            </a:r>
          </a:p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不使用时应及时拨出并妥善保管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禁止将手机和无线（例如：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360wifi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等）连接办公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电脑（内网）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 descr="http://image6.tuku.cn/pic/sucai/shangyegongguanliyi/1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26" y="2647977"/>
            <a:ext cx="3037838" cy="2156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82538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手机安全建议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27584" y="843558"/>
            <a:ext cx="4472265" cy="319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为手机设置密码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利用手机中的各种安全功能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从正规网站下载手机应用程序和升级包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自动连接功能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为手机安装安全软件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为手机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卡设置密码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经常为手机做数据同步备份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减少手机中的本地分享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对手机中的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站点提高警惕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对程序执行权限加以限制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355726"/>
            <a:ext cx="1997845" cy="2422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03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555526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9、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安全保密意识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568" y="1264767"/>
            <a:ext cx="7704856" cy="267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敏感及内网计算机不允许连接互联网或其它公众网络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处理敏感信息的计算机、传真机、复印机等设备应当在单位内部进行维修，现场有专门人员监督，严禁维修人员读取或复制涉密信息；确需送外维修的，应当拆除涉密信息存储部件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敏感信息设备改作非涉密信息设备使用或淘汰时，应当将涉密信息存储部件拆除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敏感及内网计算机不得使用无线键盘、无线鼠标、无线网卡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敏感文件不允许在非涉密计算机上进行处理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zh-CN" altLang="en-US" sz="1350" b="1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38" y="3076981"/>
            <a:ext cx="1628018" cy="179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0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1861162"/>
            <a:ext cx="2857500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禁止</a:t>
            </a:r>
            <a:r>
              <a:rPr lang="en-US" altLang="zh-CN" sz="3600" b="1" dirty="0">
                <a:latin typeface="Microsoft YaHei" charset="-122"/>
                <a:ea typeface="Microsoft YaHei" charset="-122"/>
                <a:cs typeface="Microsoft YaHei" charset="-122"/>
              </a:rPr>
              <a:t>U</a:t>
            </a:r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盘混插</a:t>
            </a:r>
          </a:p>
        </p:txBody>
      </p:sp>
    </p:spTree>
    <p:extLst>
      <p:ext uri="{BB962C8B-B14F-4D97-AF65-F5344CB8AC3E}">
        <p14:creationId xmlns:p14="http://schemas.microsoft.com/office/powerpoint/2010/main" val="15472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906" y="526554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9、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安全保密意识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568" y="1220368"/>
            <a:ext cx="6092239" cy="2270277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内外网数据交换需使用专用的保密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盘或刻录光盘；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多功能一体机不得同时连接电话和内网；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用户口令不能过于简单，且要定期更改；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重要文件存储应先进行加密处理；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重要文件通过网络、邮件等方式传输时进行加密处理；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开启计算机屏保功能并设置密码，在暂时离开计算机时锁屏幕。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0" y="3465990"/>
            <a:ext cx="1866640" cy="141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708471" y="1581636"/>
            <a:ext cx="437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bg1">
                    <a:lumMod val="65000"/>
                  </a:schemeClr>
                </a:solidFill>
                <a:latin typeface="Effra" pitchFamily="2" charset="0"/>
              </a:rPr>
              <a:t>1</a:t>
            </a:r>
          </a:p>
          <a:p>
            <a:pPr eaLnBrk="1" hangingPunct="1"/>
            <a:r>
              <a:rPr lang="en-US" altLang="zh-CN" sz="3600" b="1" dirty="0" smtClean="0">
                <a:solidFill>
                  <a:srgbClr val="0033CC"/>
                </a:solidFill>
                <a:latin typeface="Effra" pitchFamily="2" charset="0"/>
              </a:rPr>
              <a:t>2</a:t>
            </a:r>
            <a:endParaRPr lang="en-US" altLang="zh-CN" sz="3600" b="1" dirty="0">
              <a:solidFill>
                <a:srgbClr val="0033CC"/>
              </a:solidFill>
              <a:latin typeface="Effra" pitchFamily="2" charset="0"/>
            </a:endParaRPr>
          </a:p>
        </p:txBody>
      </p:sp>
      <p:sp>
        <p:nvSpPr>
          <p:cNvPr id="3" name="文本框 14"/>
          <p:cNvSpPr txBox="1">
            <a:spLocks noChangeArrowheads="1"/>
          </p:cNvSpPr>
          <p:nvPr/>
        </p:nvSpPr>
        <p:spPr bwMode="auto">
          <a:xfrm>
            <a:off x="1145802" y="1790695"/>
            <a:ext cx="7386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信息安全个人防范措施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zh-CN" sz="1400" dirty="0">
              <a:solidFill>
                <a:srgbClr val="0033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15"/>
          <p:cNvSpPr txBox="1"/>
          <p:nvPr/>
        </p:nvSpPr>
        <p:spPr>
          <a:xfrm>
            <a:off x="1145802" y="2355726"/>
            <a:ext cx="73866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1400" dirty="0" smtClean="0">
                <a:solidFill>
                  <a:srgbClr val="0033CC"/>
                </a:solidFill>
                <a:latin typeface="微软雅黑" charset="0"/>
                <a:ea typeface="微软雅黑" charset="0"/>
              </a:rPr>
              <a:t>网络安全法与个人信息安全的关系</a:t>
            </a:r>
            <a:endParaRPr lang="en-US" altLang="zh-CN" sz="1400" dirty="0">
              <a:solidFill>
                <a:srgbClr val="0033CC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719176" y="1115071"/>
            <a:ext cx="1404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D3994"/>
                </a:solidFill>
                <a:latin typeface="Effra Medium" pitchFamily="2" charset="0"/>
              </a:rPr>
              <a:t>Contents</a:t>
            </a:r>
            <a:endParaRPr lang="zh-CN" altLang="en-US" sz="2400" dirty="0">
              <a:solidFill>
                <a:srgbClr val="1D3994"/>
              </a:solidFill>
              <a:latin typeface="Effra Medium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5576" y="926257"/>
            <a:ext cx="8064896" cy="0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9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915566"/>
            <a:ext cx="18722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《中华人民共和国网络安全法》</a:t>
            </a:r>
            <a:r>
              <a:rPr lang="en-US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,2017</a:t>
            </a:r>
            <a:r>
              <a:rPr lang="zh-CN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1400" kern="0" dirty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日起正式施行，网络安全法涉及的面很广，很多条款与我们息息相关</a:t>
            </a:r>
            <a:r>
              <a:rPr lang="zh-CN" altLang="zh-CN" sz="1400" kern="0" dirty="0" smtClean="0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本次网络安全法对个人信息保护提出了严格的要求，对泄漏、丢失、出售或非法向他人提供个人信息进行了严厉处罚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39" y="983584"/>
            <a:ext cx="6392861" cy="2022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9" y="1346262"/>
            <a:ext cx="6311031" cy="15855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39" y="1358813"/>
            <a:ext cx="6392861" cy="17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915566"/>
            <a:ext cx="8496944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除了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网络运营者需要做好个人信息安全的防护外，我们个人也需要注意自己的信息安全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。简单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总结几条注意事项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charset="2"/>
              <a:buChar char="p"/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密码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设置不能太简单，太简单的密码应用不能太重要，关系到钱的密码，字母数字大小写不能少，例如支付宝，微信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等。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不同应用的密码不能一样，不要一个密码玩通关，撞库就是这么来的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charset="2"/>
              <a:buChar char="p"/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一些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短信、朋友圈分享有好处拿的，一些网址后缀很奇怪的，三思而后点，多看少动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charset="2"/>
              <a:buChar char="p"/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个人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电脑，手机要有防火墙、杀毒软件之类的安全防护软件，这是最基本的，虽然有时会误操作，但是总比没有好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charset="2"/>
              <a:buChar char="p"/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小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网站少看，少浏览一些动作片网站，你不去危险的地方，自然接触到危险的机会就少，就像社会一样，远离身边的垃圾人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希望</a:t>
            </a:r>
            <a:r>
              <a:rPr lang="zh-C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有一天在我们买完车、买完房、炒过股后没有无穷无尽的各种骚扰电话。经常都会接到要不要买房的电话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0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467544" y="4404493"/>
            <a:ext cx="4946650" cy="255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深圳市南山区学苑大道</a:t>
            </a:r>
            <a:r>
              <a:rPr lang="en-US" altLang="zh-CN" sz="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1001</a:t>
            </a:r>
            <a:r>
              <a:rPr lang="zh-CN" altLang="en-US" sz="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号南山智园</a:t>
            </a:r>
            <a:r>
              <a:rPr lang="en-US" altLang="zh-CN" sz="8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zh-CN" altLang="en-US" sz="8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栋</a:t>
            </a:r>
            <a:endParaRPr lang="en-US" altLang="zh-CN" sz="8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371950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7"/>
          <p:cNvSpPr txBox="1"/>
          <p:nvPr/>
        </p:nvSpPr>
        <p:spPr>
          <a:xfrm>
            <a:off x="4067944" y="4404493"/>
            <a:ext cx="1766019" cy="227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dirty="0" err="1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</a:t>
            </a:r>
            <a:r>
              <a:rPr lang="en-US" sz="800" dirty="0" err="1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@sangfor.com.cn</a:t>
            </a:r>
            <a:endParaRPr lang="zh-CN" altLang="en-US" sz="8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F:\公司的\logo\子品牌\未标题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62" y="1347614"/>
            <a:ext cx="2689275" cy="21500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>
            <a:off x="6516216" y="4404493"/>
            <a:ext cx="2282354" cy="255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8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www.sangfor.com.cn</a:t>
            </a:r>
            <a:endParaRPr lang="en-US" altLang="zh-CN" sz="8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9501"/>
            <a:ext cx="5328592" cy="936105"/>
          </a:xfrm>
        </p:spPr>
        <p:txBody>
          <a:bodyPr>
            <a:normAutofit/>
          </a:bodyPr>
          <a:lstStyle/>
          <a:p>
            <a:pPr algn="l" eaLnBrk="1" hangingPunct="1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什么是信息安全意识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54542" y="2329303"/>
            <a:ext cx="7795206" cy="276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indent="5400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信息安全意识（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Information Security Awareness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），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就是能够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认知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可能存在的信息安全问题，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预估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信息安全事故对组织的危害，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恪守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正确的行为方式，并且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在信息安全事故发生时所应采取的措施。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49338"/>
            <a:ext cx="1492344" cy="14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4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97419" y="1356615"/>
            <a:ext cx="4942833" cy="295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Font typeface="Webdings" panose="05030102010509060703" pitchFamily="18" charset="2"/>
              <a:buNone/>
            </a:pPr>
            <a:r>
              <a:rPr lang="en-US" altLang="zh-CN" sz="1013">
                <a:solidFill>
                  <a:srgbClr val="FFFFFF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endParaRPr lang="en-US" altLang="zh-CN" sz="1013" b="1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>
              <a:buFont typeface="Webdings" panose="05030102010509060703" pitchFamily="18" charset="2"/>
              <a:buChar char="&lt;"/>
            </a:pPr>
            <a:endParaRPr lang="en-US" altLang="zh-CN" sz="1013">
              <a:solidFill>
                <a:srgbClr val="0F0272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犯过以下的错误吗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</p:txBody>
      </p:sp>
      <p:sp>
        <p:nvSpPr>
          <p:cNvPr id="91" name="Text Box 5"/>
          <p:cNvSpPr txBox="1">
            <a:spLocks noChangeArrowheads="1"/>
          </p:cNvSpPr>
          <p:nvPr/>
        </p:nvSpPr>
        <p:spPr bwMode="auto">
          <a:xfrm>
            <a:off x="539552" y="1131590"/>
            <a:ext cx="5976664" cy="382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将口令写在便签上，贴在电脑监视器旁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开着电脑离开，就像离开家却忘记关灯那样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轻易相信来自陌生人的邮件，好奇打开邮件附件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使用容易猜测的口令，或者根本不设口令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不安装防病毒软件，或者病毒库更新不及时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不能保守秘密，口无遮拦，上当受骗，泄漏敏感信息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使用无线或者随意将无关设备连入工作网络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在系统更新和安装补丁上总是行动迟缓</a:t>
            </a:r>
          </a:p>
          <a:p>
            <a:pPr marL="192881" indent="-192881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只关注外来的威胁，忽视内部人员的问题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35029"/>
            <a:ext cx="971016" cy="200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计算机安全防护知识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43608" y="1913384"/>
            <a:ext cx="3529710" cy="181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计算机运行速度明显变慢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操作系统经常提示错误信息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一些应用程序打开出现异常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在上网过程中不断有广告窗口弹出</a:t>
            </a:r>
          </a:p>
          <a:p>
            <a:pPr>
              <a:buClr>
                <a:schemeClr val="accent2">
                  <a:lumMod val="75000"/>
                </a:schemeClr>
              </a:buClr>
              <a:buFontTx/>
              <a:buNone/>
            </a:pPr>
            <a:endParaRPr lang="zh-CN" altLang="en-US" sz="1575" b="1" kern="0" dirty="0">
              <a:ea typeface="黑体" panose="02010609060101010101" pitchFamily="49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1560" y="1166509"/>
            <a:ext cx="3514725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20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安全状态的识别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65502" y="2294408"/>
            <a:ext cx="2678906" cy="1789510"/>
            <a:chOff x="6888088" y="1268760"/>
            <a:chExt cx="4762500" cy="3181350"/>
          </a:xfrm>
        </p:grpSpPr>
        <p:pic>
          <p:nvPicPr>
            <p:cNvPr id="4098" name="Picture 2" descr="http://img2.pcgames.com.cn/pcgames/0905/04/1434340_pptf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88" y="1268760"/>
              <a:ext cx="4762500" cy="31813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8040216" y="2312366"/>
              <a:ext cx="3096344" cy="547069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ctr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13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我掐指一算，发现你中毒了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7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97200" y="1810361"/>
            <a:ext cx="3238500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600" b="1" dirty="0">
                <a:latin typeface="Microsoft YaHei" charset="-122"/>
                <a:ea typeface="Microsoft YaHei" charset="-122"/>
                <a:cs typeface="Microsoft YaHei" charset="-122"/>
              </a:rPr>
              <a:t>用户密码安全</a:t>
            </a:r>
          </a:p>
        </p:txBody>
      </p:sp>
    </p:spTree>
    <p:extLst>
      <p:ext uri="{BB962C8B-B14F-4D97-AF65-F5344CB8AC3E}">
        <p14:creationId xmlns:p14="http://schemas.microsoft.com/office/powerpoint/2010/main" val="1906155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627534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用户密码管理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1450056" y="1484833"/>
            <a:ext cx="4235998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口令是最简单也最常用的身份认证方式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口令是抵御攻击的第一道防线，防止冒名顶替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口令也是抵御网络攻击的最后一道防线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针对口令的攻击简便易行，口令破解快速有效</a:t>
            </a:r>
          </a:p>
        </p:txBody>
      </p:sp>
      <p:sp>
        <p:nvSpPr>
          <p:cNvPr id="3" name="矩形 2"/>
          <p:cNvSpPr/>
          <p:nvPr/>
        </p:nvSpPr>
        <p:spPr>
          <a:xfrm>
            <a:off x="2627784" y="3832252"/>
            <a:ext cx="4158284" cy="80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由于使用不当，往往使口令成为最薄弱的安全环节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FFC000"/>
              </a:buCl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口令与个人隐私息息相关，必须慎重保护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" y="1395821"/>
            <a:ext cx="1234941" cy="14129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51" y="2683794"/>
            <a:ext cx="2168936" cy="240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9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98562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一些数字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72145" y="1437625"/>
            <a:ext cx="7304311" cy="21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257175" indent="-257175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如果你以请一顿工作餐来作为交换，有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的人乐意告诉你他（她）的机器口令</a:t>
            </a:r>
          </a:p>
          <a:p>
            <a:pPr marL="257175" indent="-257175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有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的人，甚至不需要贿赂，就可奉献自己的口令</a:t>
            </a:r>
          </a:p>
          <a:p>
            <a:pPr marL="257175" indent="-257175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另据调查，有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79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的人，在被提问时，会无意间泄漏足以被用来窃取其身份的信息</a:t>
            </a:r>
          </a:p>
          <a:p>
            <a:pPr marL="257175" indent="-257175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平均每人要记住四个口令，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都习惯使用相同的口令（在很多需要口令的地方）</a:t>
            </a:r>
          </a:p>
          <a:p>
            <a:pPr marL="257175" indent="-257175" algn="l">
              <a:lnSpc>
                <a:spcPct val="150000"/>
              </a:lnSpc>
              <a:spcBef>
                <a:spcPct val="5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的人选择将口令写下来，然后放到抽屉或夹到文件里</a:t>
            </a:r>
          </a:p>
        </p:txBody>
      </p:sp>
      <p:sp>
        <p:nvSpPr>
          <p:cNvPr id="4" name="KSO_Shape"/>
          <p:cNvSpPr>
            <a:spLocks/>
          </p:cNvSpPr>
          <p:nvPr/>
        </p:nvSpPr>
        <p:spPr bwMode="auto">
          <a:xfrm>
            <a:off x="6758926" y="721011"/>
            <a:ext cx="1071563" cy="737592"/>
          </a:xfrm>
          <a:custGeom>
            <a:avLst/>
            <a:gdLst>
              <a:gd name="T0" fmla="*/ 551987 w 2154238"/>
              <a:gd name="T1" fmla="*/ 530126 h 1482725"/>
              <a:gd name="T2" fmla="*/ 477022 w 2154238"/>
              <a:gd name="T3" fmla="*/ 683717 h 1482725"/>
              <a:gd name="T4" fmla="*/ 226579 w 2154238"/>
              <a:gd name="T5" fmla="*/ 947937 h 1482725"/>
              <a:gd name="T6" fmla="*/ 210013 w 2154238"/>
              <a:gd name="T7" fmla="*/ 980789 h 1482725"/>
              <a:gd name="T8" fmla="*/ 215348 w 2154238"/>
              <a:gd name="T9" fmla="*/ 1036665 h 1482725"/>
              <a:gd name="T10" fmla="*/ 259709 w 2154238"/>
              <a:gd name="T11" fmla="*/ 1087207 h 1482725"/>
              <a:gd name="T12" fmla="*/ 300982 w 2154238"/>
              <a:gd name="T13" fmla="*/ 1107424 h 1482725"/>
              <a:gd name="T14" fmla="*/ 361347 w 2154238"/>
              <a:gd name="T15" fmla="*/ 1097315 h 1482725"/>
              <a:gd name="T16" fmla="*/ 615440 w 2154238"/>
              <a:gd name="T17" fmla="*/ 860893 h 1482725"/>
              <a:gd name="T18" fmla="*/ 809731 w 2154238"/>
              <a:gd name="T19" fmla="*/ 766268 h 1482725"/>
              <a:gd name="T20" fmla="*/ 815065 w 2154238"/>
              <a:gd name="T21" fmla="*/ 846573 h 1482725"/>
              <a:gd name="T22" fmla="*/ 797377 w 2154238"/>
              <a:gd name="T23" fmla="*/ 925193 h 1482725"/>
              <a:gd name="T24" fmla="*/ 756104 w 2154238"/>
              <a:gd name="T25" fmla="*/ 997355 h 1482725"/>
              <a:gd name="T26" fmla="*/ 478987 w 2154238"/>
              <a:gd name="T27" fmla="*/ 1264103 h 1482725"/>
              <a:gd name="T28" fmla="*/ 359662 w 2154238"/>
              <a:gd name="T29" fmla="*/ 1308187 h 1482725"/>
              <a:gd name="T30" fmla="*/ 233879 w 2154238"/>
              <a:gd name="T31" fmla="*/ 1299482 h 1482725"/>
              <a:gd name="T32" fmla="*/ 121011 w 2154238"/>
              <a:gd name="T33" fmla="*/ 1237428 h 1482725"/>
              <a:gd name="T34" fmla="*/ 27515 w 2154238"/>
              <a:gd name="T35" fmla="*/ 1121744 h 1482725"/>
              <a:gd name="T36" fmla="*/ 0 w 2154238"/>
              <a:gd name="T37" fmla="*/ 1001006 h 1482725"/>
              <a:gd name="T38" fmla="*/ 27515 w 2154238"/>
              <a:gd name="T39" fmla="*/ 880267 h 1482725"/>
              <a:gd name="T40" fmla="*/ 298455 w 2154238"/>
              <a:gd name="T41" fmla="*/ 590776 h 1482725"/>
              <a:gd name="T42" fmla="*/ 366401 w 2154238"/>
              <a:gd name="T43" fmla="*/ 544446 h 1482725"/>
              <a:gd name="T44" fmla="*/ 441926 w 2154238"/>
              <a:gd name="T45" fmla="*/ 519175 h 1482725"/>
              <a:gd name="T46" fmla="*/ 913895 w 2154238"/>
              <a:gd name="T47" fmla="*/ 446444 h 1482725"/>
              <a:gd name="T48" fmla="*/ 606511 w 2154238"/>
              <a:gd name="T49" fmla="*/ 794348 h 1482725"/>
              <a:gd name="T50" fmla="*/ 551160 w 2154238"/>
              <a:gd name="T51" fmla="*/ 774989 h 1482725"/>
              <a:gd name="T52" fmla="*/ 531211 w 2154238"/>
              <a:gd name="T53" fmla="*/ 720839 h 1482725"/>
              <a:gd name="T54" fmla="*/ 996239 w 2154238"/>
              <a:gd name="T55" fmla="*/ 335541 h 1482725"/>
              <a:gd name="T56" fmla="*/ 1253054 w 2154238"/>
              <a:gd name="T57" fmla="*/ 414040 h 1482725"/>
              <a:gd name="T58" fmla="*/ 1259796 w 2154238"/>
              <a:gd name="T59" fmla="*/ 471512 h 1482725"/>
              <a:gd name="T60" fmla="*/ 1219336 w 2154238"/>
              <a:gd name="T61" fmla="*/ 512444 h 1482725"/>
              <a:gd name="T62" fmla="*/ 891434 w 2154238"/>
              <a:gd name="T63" fmla="*/ 399181 h 1482725"/>
              <a:gd name="T64" fmla="*/ 1348801 w 2154238"/>
              <a:gd name="T65" fmla="*/ 160611 h 1482725"/>
              <a:gd name="T66" fmla="*/ 1720817 w 2154238"/>
              <a:gd name="T67" fmla="*/ 244953 h 1482725"/>
              <a:gd name="T68" fmla="*/ 1826385 w 2154238"/>
              <a:gd name="T69" fmla="*/ 316081 h 1482725"/>
              <a:gd name="T70" fmla="*/ 1890400 w 2154238"/>
              <a:gd name="T71" fmla="*/ 422071 h 1482725"/>
              <a:gd name="T72" fmla="*/ 1902754 w 2154238"/>
              <a:gd name="T73" fmla="*/ 547741 h 1482725"/>
              <a:gd name="T74" fmla="*/ 1857270 w 2154238"/>
              <a:gd name="T75" fmla="*/ 689154 h 1482725"/>
              <a:gd name="T76" fmla="*/ 1771075 w 2154238"/>
              <a:gd name="T77" fmla="*/ 779962 h 1482725"/>
              <a:gd name="T78" fmla="*/ 1653995 w 2154238"/>
              <a:gd name="T79" fmla="*/ 826913 h 1482725"/>
              <a:gd name="T80" fmla="*/ 1254184 w 2154238"/>
              <a:gd name="T81" fmla="*/ 758876 h 1482725"/>
              <a:gd name="T82" fmla="*/ 1177254 w 2154238"/>
              <a:gd name="T83" fmla="*/ 729920 h 1482725"/>
              <a:gd name="T84" fmla="*/ 1113800 w 2154238"/>
              <a:gd name="T85" fmla="*/ 682688 h 1482725"/>
              <a:gd name="T86" fmla="*/ 1066070 w 2154238"/>
              <a:gd name="T87" fmla="*/ 621400 h 1482725"/>
              <a:gd name="T88" fmla="*/ 1105658 w 2154238"/>
              <a:gd name="T89" fmla="*/ 567139 h 1482725"/>
              <a:gd name="T90" fmla="*/ 1259518 w 2154238"/>
              <a:gd name="T91" fmla="*/ 558143 h 1482725"/>
              <a:gd name="T92" fmla="*/ 1610195 w 2154238"/>
              <a:gd name="T93" fmla="*/ 628146 h 1482725"/>
              <a:gd name="T94" fmla="*/ 1668314 w 2154238"/>
              <a:gd name="T95" fmla="*/ 600032 h 1482725"/>
              <a:gd name="T96" fmla="*/ 1686844 w 2154238"/>
              <a:gd name="T97" fmla="*/ 567139 h 1482725"/>
              <a:gd name="T98" fmla="*/ 1697233 w 2154238"/>
              <a:gd name="T99" fmla="*/ 501072 h 1482725"/>
              <a:gd name="T100" fmla="*/ 1674772 w 2154238"/>
              <a:gd name="T101" fmla="*/ 454121 h 1482725"/>
              <a:gd name="T102" fmla="*/ 1639675 w 2154238"/>
              <a:gd name="T103" fmla="*/ 431630 h 1482725"/>
              <a:gd name="T104" fmla="*/ 1255868 w 2154238"/>
              <a:gd name="T105" fmla="*/ 319174 h 1482725"/>
              <a:gd name="T106" fmla="*/ 1137104 w 2154238"/>
              <a:gd name="T107" fmla="*/ 229209 h 1482725"/>
              <a:gd name="T108" fmla="*/ 1202803 w 2154238"/>
              <a:gd name="T109" fmla="*/ 187881 h 1482725"/>
              <a:gd name="T110" fmla="*/ 1277487 w 2154238"/>
              <a:gd name="T111" fmla="*/ 164266 h 1482725"/>
              <a:gd name="T112" fmla="*/ 1009355 w 2154238"/>
              <a:gd name="T113" fmla="*/ 98275 h 14827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54238" h="1482725">
                <a:moveTo>
                  <a:pt x="559118" y="581025"/>
                </a:moveTo>
                <a:lnTo>
                  <a:pt x="568960" y="581025"/>
                </a:lnTo>
                <a:lnTo>
                  <a:pt x="579120" y="581343"/>
                </a:lnTo>
                <a:lnTo>
                  <a:pt x="588963" y="581660"/>
                </a:lnTo>
                <a:lnTo>
                  <a:pt x="598805" y="582930"/>
                </a:lnTo>
                <a:lnTo>
                  <a:pt x="608965" y="583883"/>
                </a:lnTo>
                <a:lnTo>
                  <a:pt x="618808" y="585153"/>
                </a:lnTo>
                <a:lnTo>
                  <a:pt x="628650" y="587058"/>
                </a:lnTo>
                <a:lnTo>
                  <a:pt x="624205" y="599440"/>
                </a:lnTo>
                <a:lnTo>
                  <a:pt x="620078" y="611823"/>
                </a:lnTo>
                <a:lnTo>
                  <a:pt x="610553" y="635635"/>
                </a:lnTo>
                <a:lnTo>
                  <a:pt x="601028" y="658813"/>
                </a:lnTo>
                <a:lnTo>
                  <a:pt x="590868" y="680720"/>
                </a:lnTo>
                <a:lnTo>
                  <a:pt x="580708" y="701675"/>
                </a:lnTo>
                <a:lnTo>
                  <a:pt x="569913" y="721360"/>
                </a:lnTo>
                <a:lnTo>
                  <a:pt x="559753" y="739775"/>
                </a:lnTo>
                <a:lnTo>
                  <a:pt x="549593" y="756920"/>
                </a:lnTo>
                <a:lnTo>
                  <a:pt x="539433" y="773113"/>
                </a:lnTo>
                <a:lnTo>
                  <a:pt x="529590" y="787718"/>
                </a:lnTo>
                <a:lnTo>
                  <a:pt x="520065" y="801370"/>
                </a:lnTo>
                <a:lnTo>
                  <a:pt x="511493" y="813753"/>
                </a:lnTo>
                <a:lnTo>
                  <a:pt x="503238" y="824865"/>
                </a:lnTo>
                <a:lnTo>
                  <a:pt x="495618" y="834390"/>
                </a:lnTo>
                <a:lnTo>
                  <a:pt x="483553" y="848995"/>
                </a:lnTo>
                <a:lnTo>
                  <a:pt x="263208" y="1064578"/>
                </a:lnTo>
                <a:lnTo>
                  <a:pt x="259398" y="1068388"/>
                </a:lnTo>
                <a:lnTo>
                  <a:pt x="256223" y="1071880"/>
                </a:lnTo>
                <a:lnTo>
                  <a:pt x="253365" y="1075373"/>
                </a:lnTo>
                <a:lnTo>
                  <a:pt x="250508" y="1079818"/>
                </a:lnTo>
                <a:lnTo>
                  <a:pt x="247968" y="1083310"/>
                </a:lnTo>
                <a:lnTo>
                  <a:pt x="245745" y="1087755"/>
                </a:lnTo>
                <a:lnTo>
                  <a:pt x="243523" y="1091883"/>
                </a:lnTo>
                <a:lnTo>
                  <a:pt x="241618" y="1096328"/>
                </a:lnTo>
                <a:lnTo>
                  <a:pt x="240030" y="1100455"/>
                </a:lnTo>
                <a:lnTo>
                  <a:pt x="238443" y="1104900"/>
                </a:lnTo>
                <a:lnTo>
                  <a:pt x="237490" y="1109028"/>
                </a:lnTo>
                <a:lnTo>
                  <a:pt x="236220" y="1113790"/>
                </a:lnTo>
                <a:lnTo>
                  <a:pt x="234633" y="1122680"/>
                </a:lnTo>
                <a:lnTo>
                  <a:pt x="234315" y="1131888"/>
                </a:lnTo>
                <a:lnTo>
                  <a:pt x="234633" y="1141413"/>
                </a:lnTo>
                <a:lnTo>
                  <a:pt x="236220" y="1150303"/>
                </a:lnTo>
                <a:lnTo>
                  <a:pt x="238443" y="1159193"/>
                </a:lnTo>
                <a:lnTo>
                  <a:pt x="240030" y="1163638"/>
                </a:lnTo>
                <a:lnTo>
                  <a:pt x="241618" y="1167765"/>
                </a:lnTo>
                <a:lnTo>
                  <a:pt x="243523" y="1172210"/>
                </a:lnTo>
                <a:lnTo>
                  <a:pt x="245745" y="1176338"/>
                </a:lnTo>
                <a:lnTo>
                  <a:pt x="247968" y="1180465"/>
                </a:lnTo>
                <a:lnTo>
                  <a:pt x="250508" y="1184275"/>
                </a:lnTo>
                <a:lnTo>
                  <a:pt x="253365" y="1188403"/>
                </a:lnTo>
                <a:lnTo>
                  <a:pt x="256223" y="1192213"/>
                </a:lnTo>
                <a:lnTo>
                  <a:pt x="259398" y="1195705"/>
                </a:lnTo>
                <a:lnTo>
                  <a:pt x="263208" y="1199515"/>
                </a:lnTo>
                <a:lnTo>
                  <a:pt x="289878" y="1225868"/>
                </a:lnTo>
                <a:lnTo>
                  <a:pt x="293688" y="1229360"/>
                </a:lnTo>
                <a:lnTo>
                  <a:pt x="297498" y="1232535"/>
                </a:lnTo>
                <a:lnTo>
                  <a:pt x="301308" y="1235393"/>
                </a:lnTo>
                <a:lnTo>
                  <a:pt x="305435" y="1237933"/>
                </a:lnTo>
                <a:lnTo>
                  <a:pt x="309563" y="1240790"/>
                </a:lnTo>
                <a:lnTo>
                  <a:pt x="313690" y="1243013"/>
                </a:lnTo>
                <a:lnTo>
                  <a:pt x="317818" y="1244918"/>
                </a:lnTo>
                <a:lnTo>
                  <a:pt x="322580" y="1246823"/>
                </a:lnTo>
                <a:lnTo>
                  <a:pt x="331153" y="1249680"/>
                </a:lnTo>
                <a:lnTo>
                  <a:pt x="340360" y="1252220"/>
                </a:lnTo>
                <a:lnTo>
                  <a:pt x="349568" y="1253173"/>
                </a:lnTo>
                <a:lnTo>
                  <a:pt x="359093" y="1253490"/>
                </a:lnTo>
                <a:lnTo>
                  <a:pt x="368300" y="1253173"/>
                </a:lnTo>
                <a:lnTo>
                  <a:pt x="377508" y="1252220"/>
                </a:lnTo>
                <a:lnTo>
                  <a:pt x="386715" y="1249680"/>
                </a:lnTo>
                <a:lnTo>
                  <a:pt x="395923" y="1246823"/>
                </a:lnTo>
                <a:lnTo>
                  <a:pt x="400050" y="1244918"/>
                </a:lnTo>
                <a:lnTo>
                  <a:pt x="404495" y="1243013"/>
                </a:lnTo>
                <a:lnTo>
                  <a:pt x="408623" y="1240790"/>
                </a:lnTo>
                <a:lnTo>
                  <a:pt x="412750" y="1237933"/>
                </a:lnTo>
                <a:lnTo>
                  <a:pt x="416560" y="1235393"/>
                </a:lnTo>
                <a:lnTo>
                  <a:pt x="420370" y="1232535"/>
                </a:lnTo>
                <a:lnTo>
                  <a:pt x="424180" y="1229360"/>
                </a:lnTo>
                <a:lnTo>
                  <a:pt x="427990" y="1225868"/>
                </a:lnTo>
                <a:lnTo>
                  <a:pt x="658495" y="1000760"/>
                </a:lnTo>
                <a:lnTo>
                  <a:pt x="670243" y="991553"/>
                </a:lnTo>
                <a:lnTo>
                  <a:pt x="682625" y="982345"/>
                </a:lnTo>
                <a:lnTo>
                  <a:pt x="695960" y="973455"/>
                </a:lnTo>
                <a:lnTo>
                  <a:pt x="709930" y="964248"/>
                </a:lnTo>
                <a:lnTo>
                  <a:pt x="724535" y="955358"/>
                </a:lnTo>
                <a:lnTo>
                  <a:pt x="739775" y="946468"/>
                </a:lnTo>
                <a:lnTo>
                  <a:pt x="755650" y="937578"/>
                </a:lnTo>
                <a:lnTo>
                  <a:pt x="771843" y="928370"/>
                </a:lnTo>
                <a:lnTo>
                  <a:pt x="805815" y="910590"/>
                </a:lnTo>
                <a:lnTo>
                  <a:pt x="841058" y="892810"/>
                </a:lnTo>
                <a:lnTo>
                  <a:pt x="913131" y="856615"/>
                </a:lnTo>
                <a:lnTo>
                  <a:pt x="915671" y="866458"/>
                </a:lnTo>
                <a:lnTo>
                  <a:pt x="917576" y="876300"/>
                </a:lnTo>
                <a:lnTo>
                  <a:pt x="919481" y="886460"/>
                </a:lnTo>
                <a:lnTo>
                  <a:pt x="920433" y="896620"/>
                </a:lnTo>
                <a:lnTo>
                  <a:pt x="921703" y="906463"/>
                </a:lnTo>
                <a:lnTo>
                  <a:pt x="922021" y="916623"/>
                </a:lnTo>
                <a:lnTo>
                  <a:pt x="922338" y="926783"/>
                </a:lnTo>
                <a:lnTo>
                  <a:pt x="922338" y="936625"/>
                </a:lnTo>
                <a:lnTo>
                  <a:pt x="922338" y="947103"/>
                </a:lnTo>
                <a:lnTo>
                  <a:pt x="921703" y="957263"/>
                </a:lnTo>
                <a:lnTo>
                  <a:pt x="920433" y="967423"/>
                </a:lnTo>
                <a:lnTo>
                  <a:pt x="919481" y="977265"/>
                </a:lnTo>
                <a:lnTo>
                  <a:pt x="917893" y="987425"/>
                </a:lnTo>
                <a:lnTo>
                  <a:pt x="915988" y="997268"/>
                </a:lnTo>
                <a:lnTo>
                  <a:pt x="913766" y="1007110"/>
                </a:lnTo>
                <a:lnTo>
                  <a:pt x="910908" y="1016953"/>
                </a:lnTo>
                <a:lnTo>
                  <a:pt x="908368" y="1026795"/>
                </a:lnTo>
                <a:lnTo>
                  <a:pt x="904876" y="1036638"/>
                </a:lnTo>
                <a:lnTo>
                  <a:pt x="901701" y="1046163"/>
                </a:lnTo>
                <a:lnTo>
                  <a:pt x="897891" y="1055688"/>
                </a:lnTo>
                <a:lnTo>
                  <a:pt x="893763" y="1065213"/>
                </a:lnTo>
                <a:lnTo>
                  <a:pt x="889001" y="1074420"/>
                </a:lnTo>
                <a:lnTo>
                  <a:pt x="884238" y="1083945"/>
                </a:lnTo>
                <a:lnTo>
                  <a:pt x="878841" y="1092835"/>
                </a:lnTo>
                <a:lnTo>
                  <a:pt x="873443" y="1102043"/>
                </a:lnTo>
                <a:lnTo>
                  <a:pt x="868046" y="1110615"/>
                </a:lnTo>
                <a:lnTo>
                  <a:pt x="861378" y="1119505"/>
                </a:lnTo>
                <a:lnTo>
                  <a:pt x="855028" y="1127760"/>
                </a:lnTo>
                <a:lnTo>
                  <a:pt x="848678" y="1136333"/>
                </a:lnTo>
                <a:lnTo>
                  <a:pt x="841376" y="1144270"/>
                </a:lnTo>
                <a:lnTo>
                  <a:pt x="833756" y="1152525"/>
                </a:lnTo>
                <a:lnTo>
                  <a:pt x="826453" y="1160145"/>
                </a:lnTo>
                <a:lnTo>
                  <a:pt x="593408" y="1387793"/>
                </a:lnTo>
                <a:lnTo>
                  <a:pt x="581343" y="1399223"/>
                </a:lnTo>
                <a:lnTo>
                  <a:pt x="568643" y="1410018"/>
                </a:lnTo>
                <a:lnTo>
                  <a:pt x="555308" y="1419860"/>
                </a:lnTo>
                <a:lnTo>
                  <a:pt x="541655" y="1429385"/>
                </a:lnTo>
                <a:lnTo>
                  <a:pt x="527685" y="1437640"/>
                </a:lnTo>
                <a:lnTo>
                  <a:pt x="513398" y="1445578"/>
                </a:lnTo>
                <a:lnTo>
                  <a:pt x="498475" y="1452563"/>
                </a:lnTo>
                <a:lnTo>
                  <a:pt x="483870" y="1458913"/>
                </a:lnTo>
                <a:lnTo>
                  <a:pt x="468630" y="1464628"/>
                </a:lnTo>
                <a:lnTo>
                  <a:pt x="453708" y="1469390"/>
                </a:lnTo>
                <a:lnTo>
                  <a:pt x="438150" y="1473200"/>
                </a:lnTo>
                <a:lnTo>
                  <a:pt x="422275" y="1476693"/>
                </a:lnTo>
                <a:lnTo>
                  <a:pt x="406718" y="1479233"/>
                </a:lnTo>
                <a:lnTo>
                  <a:pt x="390843" y="1481138"/>
                </a:lnTo>
                <a:lnTo>
                  <a:pt x="374968" y="1482408"/>
                </a:lnTo>
                <a:lnTo>
                  <a:pt x="359093" y="1482725"/>
                </a:lnTo>
                <a:lnTo>
                  <a:pt x="343218" y="1482408"/>
                </a:lnTo>
                <a:lnTo>
                  <a:pt x="327343" y="1481138"/>
                </a:lnTo>
                <a:lnTo>
                  <a:pt x="311468" y="1479233"/>
                </a:lnTo>
                <a:lnTo>
                  <a:pt x="295593" y="1476693"/>
                </a:lnTo>
                <a:lnTo>
                  <a:pt x="280035" y="1473200"/>
                </a:lnTo>
                <a:lnTo>
                  <a:pt x="264478" y="1469390"/>
                </a:lnTo>
                <a:lnTo>
                  <a:pt x="249238" y="1464628"/>
                </a:lnTo>
                <a:lnTo>
                  <a:pt x="234315" y="1458913"/>
                </a:lnTo>
                <a:lnTo>
                  <a:pt x="219393" y="1452563"/>
                </a:lnTo>
                <a:lnTo>
                  <a:pt x="204788" y="1445578"/>
                </a:lnTo>
                <a:lnTo>
                  <a:pt x="190500" y="1437640"/>
                </a:lnTo>
                <a:lnTo>
                  <a:pt x="176530" y="1429385"/>
                </a:lnTo>
                <a:lnTo>
                  <a:pt x="162878" y="1419860"/>
                </a:lnTo>
                <a:lnTo>
                  <a:pt x="149543" y="1410018"/>
                </a:lnTo>
                <a:lnTo>
                  <a:pt x="136843" y="1399223"/>
                </a:lnTo>
                <a:lnTo>
                  <a:pt x="124460" y="1387793"/>
                </a:lnTo>
                <a:lnTo>
                  <a:pt x="97155" y="1361440"/>
                </a:lnTo>
                <a:lnTo>
                  <a:pt x="85408" y="1349375"/>
                </a:lnTo>
                <a:lnTo>
                  <a:pt x="74613" y="1336675"/>
                </a:lnTo>
                <a:lnTo>
                  <a:pt x="64135" y="1323658"/>
                </a:lnTo>
                <a:lnTo>
                  <a:pt x="54928" y="1310323"/>
                </a:lnTo>
                <a:lnTo>
                  <a:pt x="46038" y="1296670"/>
                </a:lnTo>
                <a:lnTo>
                  <a:pt x="38100" y="1282700"/>
                </a:lnTo>
                <a:lnTo>
                  <a:pt x="31115" y="1268413"/>
                </a:lnTo>
                <a:lnTo>
                  <a:pt x="24448" y="1254125"/>
                </a:lnTo>
                <a:lnTo>
                  <a:pt x="19050" y="1239203"/>
                </a:lnTo>
                <a:lnTo>
                  <a:pt x="13653" y="1223963"/>
                </a:lnTo>
                <a:lnTo>
                  <a:pt x="9525" y="1209040"/>
                </a:lnTo>
                <a:lnTo>
                  <a:pt x="6033" y="1193800"/>
                </a:lnTo>
                <a:lnTo>
                  <a:pt x="3493" y="1178243"/>
                </a:lnTo>
                <a:lnTo>
                  <a:pt x="1588" y="1163003"/>
                </a:lnTo>
                <a:lnTo>
                  <a:pt x="318" y="1147445"/>
                </a:lnTo>
                <a:lnTo>
                  <a:pt x="0" y="1131888"/>
                </a:lnTo>
                <a:lnTo>
                  <a:pt x="318" y="1116330"/>
                </a:lnTo>
                <a:lnTo>
                  <a:pt x="1588" y="1100773"/>
                </a:lnTo>
                <a:lnTo>
                  <a:pt x="3493" y="1085215"/>
                </a:lnTo>
                <a:lnTo>
                  <a:pt x="6033" y="1070293"/>
                </a:lnTo>
                <a:lnTo>
                  <a:pt x="9843" y="1054735"/>
                </a:lnTo>
                <a:lnTo>
                  <a:pt x="13970" y="1039495"/>
                </a:lnTo>
                <a:lnTo>
                  <a:pt x="19050" y="1024890"/>
                </a:lnTo>
                <a:lnTo>
                  <a:pt x="24448" y="1009968"/>
                </a:lnTo>
                <a:lnTo>
                  <a:pt x="31115" y="995363"/>
                </a:lnTo>
                <a:lnTo>
                  <a:pt x="38100" y="981393"/>
                </a:lnTo>
                <a:lnTo>
                  <a:pt x="46038" y="967423"/>
                </a:lnTo>
                <a:lnTo>
                  <a:pt x="54928" y="953770"/>
                </a:lnTo>
                <a:lnTo>
                  <a:pt x="64135" y="940118"/>
                </a:lnTo>
                <a:lnTo>
                  <a:pt x="74613" y="927418"/>
                </a:lnTo>
                <a:lnTo>
                  <a:pt x="85408" y="914718"/>
                </a:lnTo>
                <a:lnTo>
                  <a:pt x="97155" y="902653"/>
                </a:lnTo>
                <a:lnTo>
                  <a:pt x="329883" y="675323"/>
                </a:lnTo>
                <a:lnTo>
                  <a:pt x="337503" y="668020"/>
                </a:lnTo>
                <a:lnTo>
                  <a:pt x="345440" y="661035"/>
                </a:lnTo>
                <a:lnTo>
                  <a:pt x="353695" y="654368"/>
                </a:lnTo>
                <a:lnTo>
                  <a:pt x="361633" y="648018"/>
                </a:lnTo>
                <a:lnTo>
                  <a:pt x="370205" y="641668"/>
                </a:lnTo>
                <a:lnTo>
                  <a:pt x="378778" y="636270"/>
                </a:lnTo>
                <a:lnTo>
                  <a:pt x="387350" y="630555"/>
                </a:lnTo>
                <a:lnTo>
                  <a:pt x="396240" y="625158"/>
                </a:lnTo>
                <a:lnTo>
                  <a:pt x="405130" y="620395"/>
                </a:lnTo>
                <a:lnTo>
                  <a:pt x="414338" y="615633"/>
                </a:lnTo>
                <a:lnTo>
                  <a:pt x="423228" y="611188"/>
                </a:lnTo>
                <a:lnTo>
                  <a:pt x="432435" y="607378"/>
                </a:lnTo>
                <a:lnTo>
                  <a:pt x="441960" y="603568"/>
                </a:lnTo>
                <a:lnTo>
                  <a:pt x="451485" y="599758"/>
                </a:lnTo>
                <a:lnTo>
                  <a:pt x="460693" y="596900"/>
                </a:lnTo>
                <a:lnTo>
                  <a:pt x="470535" y="593725"/>
                </a:lnTo>
                <a:lnTo>
                  <a:pt x="480060" y="591185"/>
                </a:lnTo>
                <a:lnTo>
                  <a:pt x="489903" y="588963"/>
                </a:lnTo>
                <a:lnTo>
                  <a:pt x="499745" y="587058"/>
                </a:lnTo>
                <a:lnTo>
                  <a:pt x="509588" y="585153"/>
                </a:lnTo>
                <a:lnTo>
                  <a:pt x="519430" y="583565"/>
                </a:lnTo>
                <a:lnTo>
                  <a:pt x="529273" y="582613"/>
                </a:lnTo>
                <a:lnTo>
                  <a:pt x="539115" y="581660"/>
                </a:lnTo>
                <a:lnTo>
                  <a:pt x="549275" y="581343"/>
                </a:lnTo>
                <a:lnTo>
                  <a:pt x="559118" y="581025"/>
                </a:lnTo>
                <a:close/>
                <a:moveTo>
                  <a:pt x="904781" y="493713"/>
                </a:moveTo>
                <a:lnTo>
                  <a:pt x="904781" y="630131"/>
                </a:lnTo>
                <a:lnTo>
                  <a:pt x="1033463" y="504817"/>
                </a:lnTo>
                <a:lnTo>
                  <a:pt x="1033463" y="583813"/>
                </a:lnTo>
                <a:lnTo>
                  <a:pt x="733841" y="876319"/>
                </a:lnTo>
                <a:lnTo>
                  <a:pt x="727804" y="881395"/>
                </a:lnTo>
                <a:lnTo>
                  <a:pt x="721131" y="886153"/>
                </a:lnTo>
                <a:lnTo>
                  <a:pt x="714777" y="889960"/>
                </a:lnTo>
                <a:lnTo>
                  <a:pt x="707787" y="893133"/>
                </a:lnTo>
                <a:lnTo>
                  <a:pt x="700479" y="895354"/>
                </a:lnTo>
                <a:lnTo>
                  <a:pt x="693171" y="897257"/>
                </a:lnTo>
                <a:lnTo>
                  <a:pt x="685863" y="898209"/>
                </a:lnTo>
                <a:lnTo>
                  <a:pt x="678555" y="898526"/>
                </a:lnTo>
                <a:lnTo>
                  <a:pt x="670930" y="898209"/>
                </a:lnTo>
                <a:lnTo>
                  <a:pt x="663304" y="897257"/>
                </a:lnTo>
                <a:lnTo>
                  <a:pt x="656314" y="895354"/>
                </a:lnTo>
                <a:lnTo>
                  <a:pt x="649006" y="893133"/>
                </a:lnTo>
                <a:lnTo>
                  <a:pt x="642334" y="889960"/>
                </a:lnTo>
                <a:lnTo>
                  <a:pt x="635343" y="886153"/>
                </a:lnTo>
                <a:lnTo>
                  <a:pt x="628989" y="881395"/>
                </a:lnTo>
                <a:lnTo>
                  <a:pt x="623270" y="876319"/>
                </a:lnTo>
                <a:lnTo>
                  <a:pt x="617868" y="870608"/>
                </a:lnTo>
                <a:lnTo>
                  <a:pt x="613102" y="864580"/>
                </a:lnTo>
                <a:lnTo>
                  <a:pt x="609289" y="857601"/>
                </a:lnTo>
                <a:lnTo>
                  <a:pt x="605794" y="851256"/>
                </a:lnTo>
                <a:lnTo>
                  <a:pt x="603570" y="843959"/>
                </a:lnTo>
                <a:lnTo>
                  <a:pt x="601664" y="836979"/>
                </a:lnTo>
                <a:lnTo>
                  <a:pt x="600711" y="829683"/>
                </a:lnTo>
                <a:lnTo>
                  <a:pt x="600075" y="822703"/>
                </a:lnTo>
                <a:lnTo>
                  <a:pt x="600711" y="815089"/>
                </a:lnTo>
                <a:lnTo>
                  <a:pt x="601664" y="807792"/>
                </a:lnTo>
                <a:lnTo>
                  <a:pt x="603570" y="800496"/>
                </a:lnTo>
                <a:lnTo>
                  <a:pt x="605794" y="793833"/>
                </a:lnTo>
                <a:lnTo>
                  <a:pt x="609289" y="787171"/>
                </a:lnTo>
                <a:lnTo>
                  <a:pt x="613102" y="780509"/>
                </a:lnTo>
                <a:lnTo>
                  <a:pt x="617868" y="774164"/>
                </a:lnTo>
                <a:lnTo>
                  <a:pt x="623270" y="768453"/>
                </a:lnTo>
                <a:lnTo>
                  <a:pt x="904781" y="493713"/>
                </a:lnTo>
                <a:close/>
                <a:moveTo>
                  <a:pt x="1126580" y="379413"/>
                </a:moveTo>
                <a:lnTo>
                  <a:pt x="1368698" y="433939"/>
                </a:lnTo>
                <a:lnTo>
                  <a:pt x="1376324" y="436475"/>
                </a:lnTo>
                <a:lnTo>
                  <a:pt x="1383314" y="439011"/>
                </a:lnTo>
                <a:lnTo>
                  <a:pt x="1390305" y="442498"/>
                </a:lnTo>
                <a:lnTo>
                  <a:pt x="1396659" y="446619"/>
                </a:lnTo>
                <a:lnTo>
                  <a:pt x="1402696" y="451374"/>
                </a:lnTo>
                <a:lnTo>
                  <a:pt x="1408098" y="456447"/>
                </a:lnTo>
                <a:lnTo>
                  <a:pt x="1412864" y="462153"/>
                </a:lnTo>
                <a:lnTo>
                  <a:pt x="1416995" y="468176"/>
                </a:lnTo>
                <a:lnTo>
                  <a:pt x="1420808" y="474516"/>
                </a:lnTo>
                <a:lnTo>
                  <a:pt x="1423985" y="480856"/>
                </a:lnTo>
                <a:lnTo>
                  <a:pt x="1426209" y="488147"/>
                </a:lnTo>
                <a:lnTo>
                  <a:pt x="1427798" y="495122"/>
                </a:lnTo>
                <a:lnTo>
                  <a:pt x="1428751" y="502730"/>
                </a:lnTo>
                <a:lnTo>
                  <a:pt x="1428751" y="510338"/>
                </a:lnTo>
                <a:lnTo>
                  <a:pt x="1428433" y="517946"/>
                </a:lnTo>
                <a:lnTo>
                  <a:pt x="1426845" y="525555"/>
                </a:lnTo>
                <a:lnTo>
                  <a:pt x="1424620" y="533163"/>
                </a:lnTo>
                <a:lnTo>
                  <a:pt x="1422079" y="540137"/>
                </a:lnTo>
                <a:lnTo>
                  <a:pt x="1418266" y="546477"/>
                </a:lnTo>
                <a:lnTo>
                  <a:pt x="1414135" y="553134"/>
                </a:lnTo>
                <a:lnTo>
                  <a:pt x="1409051" y="558523"/>
                </a:lnTo>
                <a:lnTo>
                  <a:pt x="1404285" y="563913"/>
                </a:lnTo>
                <a:lnTo>
                  <a:pt x="1398248" y="568985"/>
                </a:lnTo>
                <a:lnTo>
                  <a:pt x="1392211" y="573106"/>
                </a:lnTo>
                <a:lnTo>
                  <a:pt x="1385856" y="576276"/>
                </a:lnTo>
                <a:lnTo>
                  <a:pt x="1378866" y="579446"/>
                </a:lnTo>
                <a:lnTo>
                  <a:pt x="1371558" y="581665"/>
                </a:lnTo>
                <a:lnTo>
                  <a:pt x="1364250" y="583250"/>
                </a:lnTo>
                <a:lnTo>
                  <a:pt x="1356624" y="584201"/>
                </a:lnTo>
                <a:lnTo>
                  <a:pt x="1348998" y="584201"/>
                </a:lnTo>
                <a:lnTo>
                  <a:pt x="1341055" y="583567"/>
                </a:lnTo>
                <a:lnTo>
                  <a:pt x="1333111" y="582616"/>
                </a:lnTo>
                <a:lnTo>
                  <a:pt x="1116412" y="533480"/>
                </a:lnTo>
                <a:lnTo>
                  <a:pt x="1185044" y="491635"/>
                </a:lnTo>
                <a:lnTo>
                  <a:pt x="1008063" y="451374"/>
                </a:lnTo>
                <a:lnTo>
                  <a:pt x="1126580" y="379413"/>
                </a:lnTo>
                <a:close/>
                <a:moveTo>
                  <a:pt x="751528" y="198438"/>
                </a:moveTo>
                <a:lnTo>
                  <a:pt x="869951" y="400051"/>
                </a:lnTo>
                <a:lnTo>
                  <a:pt x="693738" y="335281"/>
                </a:lnTo>
                <a:lnTo>
                  <a:pt x="751528" y="198438"/>
                </a:lnTo>
                <a:close/>
                <a:moveTo>
                  <a:pt x="1494790" y="180975"/>
                </a:moveTo>
                <a:lnTo>
                  <a:pt x="1504950" y="180975"/>
                </a:lnTo>
                <a:lnTo>
                  <a:pt x="1515110" y="181293"/>
                </a:lnTo>
                <a:lnTo>
                  <a:pt x="1525270" y="181611"/>
                </a:lnTo>
                <a:lnTo>
                  <a:pt x="1535748" y="182883"/>
                </a:lnTo>
                <a:lnTo>
                  <a:pt x="1546225" y="184154"/>
                </a:lnTo>
                <a:lnTo>
                  <a:pt x="1556385" y="185426"/>
                </a:lnTo>
                <a:lnTo>
                  <a:pt x="1566863" y="187333"/>
                </a:lnTo>
                <a:lnTo>
                  <a:pt x="1577023" y="189241"/>
                </a:lnTo>
                <a:lnTo>
                  <a:pt x="1897698" y="262357"/>
                </a:lnTo>
                <a:lnTo>
                  <a:pt x="1914208" y="266490"/>
                </a:lnTo>
                <a:lnTo>
                  <a:pt x="1930083" y="271576"/>
                </a:lnTo>
                <a:lnTo>
                  <a:pt x="1945958" y="276981"/>
                </a:lnTo>
                <a:lnTo>
                  <a:pt x="1961198" y="283657"/>
                </a:lnTo>
                <a:lnTo>
                  <a:pt x="1975803" y="290650"/>
                </a:lnTo>
                <a:lnTo>
                  <a:pt x="1990091" y="298280"/>
                </a:lnTo>
                <a:lnTo>
                  <a:pt x="2004061" y="306545"/>
                </a:lnTo>
                <a:lnTo>
                  <a:pt x="2017396" y="315764"/>
                </a:lnTo>
                <a:lnTo>
                  <a:pt x="2030413" y="325301"/>
                </a:lnTo>
                <a:lnTo>
                  <a:pt x="2042478" y="335474"/>
                </a:lnTo>
                <a:lnTo>
                  <a:pt x="2054226" y="345965"/>
                </a:lnTo>
                <a:lnTo>
                  <a:pt x="2065338" y="357409"/>
                </a:lnTo>
                <a:lnTo>
                  <a:pt x="2076133" y="369171"/>
                </a:lnTo>
                <a:lnTo>
                  <a:pt x="2085976" y="381252"/>
                </a:lnTo>
                <a:lnTo>
                  <a:pt x="2095183" y="393650"/>
                </a:lnTo>
                <a:lnTo>
                  <a:pt x="2104073" y="407001"/>
                </a:lnTo>
                <a:lnTo>
                  <a:pt x="2112011" y="420353"/>
                </a:lnTo>
                <a:lnTo>
                  <a:pt x="2119631" y="433705"/>
                </a:lnTo>
                <a:lnTo>
                  <a:pt x="2126298" y="448328"/>
                </a:lnTo>
                <a:lnTo>
                  <a:pt x="2132331" y="462634"/>
                </a:lnTo>
                <a:lnTo>
                  <a:pt x="2137728" y="477257"/>
                </a:lnTo>
                <a:lnTo>
                  <a:pt x="2142491" y="492198"/>
                </a:lnTo>
                <a:lnTo>
                  <a:pt x="2146301" y="507775"/>
                </a:lnTo>
                <a:lnTo>
                  <a:pt x="2149476" y="523352"/>
                </a:lnTo>
                <a:lnTo>
                  <a:pt x="2151698" y="538612"/>
                </a:lnTo>
                <a:lnTo>
                  <a:pt x="2153603" y="554507"/>
                </a:lnTo>
                <a:lnTo>
                  <a:pt x="2154238" y="570402"/>
                </a:lnTo>
                <a:lnTo>
                  <a:pt x="2154238" y="586932"/>
                </a:lnTo>
                <a:lnTo>
                  <a:pt x="2153286" y="602827"/>
                </a:lnTo>
                <a:lnTo>
                  <a:pt x="2151698" y="619358"/>
                </a:lnTo>
                <a:lnTo>
                  <a:pt x="2148841" y="635571"/>
                </a:lnTo>
                <a:lnTo>
                  <a:pt x="2145666" y="651784"/>
                </a:lnTo>
                <a:lnTo>
                  <a:pt x="2136776" y="688660"/>
                </a:lnTo>
                <a:lnTo>
                  <a:pt x="2132648" y="704873"/>
                </a:lnTo>
                <a:lnTo>
                  <a:pt x="2127568" y="720450"/>
                </a:lnTo>
                <a:lnTo>
                  <a:pt x="2121853" y="736027"/>
                </a:lnTo>
                <a:lnTo>
                  <a:pt x="2115503" y="750650"/>
                </a:lnTo>
                <a:lnTo>
                  <a:pt x="2107883" y="765274"/>
                </a:lnTo>
                <a:lnTo>
                  <a:pt x="2100263" y="779261"/>
                </a:lnTo>
                <a:lnTo>
                  <a:pt x="2091691" y="792613"/>
                </a:lnTo>
                <a:lnTo>
                  <a:pt x="2082483" y="805965"/>
                </a:lnTo>
                <a:lnTo>
                  <a:pt x="2072641" y="818363"/>
                </a:lnTo>
                <a:lnTo>
                  <a:pt x="2062163" y="830125"/>
                </a:lnTo>
                <a:lnTo>
                  <a:pt x="2051051" y="841887"/>
                </a:lnTo>
                <a:lnTo>
                  <a:pt x="2039621" y="853014"/>
                </a:lnTo>
                <a:lnTo>
                  <a:pt x="2027556" y="863187"/>
                </a:lnTo>
                <a:lnTo>
                  <a:pt x="2015491" y="873041"/>
                </a:lnTo>
                <a:lnTo>
                  <a:pt x="2002791" y="881943"/>
                </a:lnTo>
                <a:lnTo>
                  <a:pt x="1989138" y="890526"/>
                </a:lnTo>
                <a:lnTo>
                  <a:pt x="1975486" y="898473"/>
                </a:lnTo>
                <a:lnTo>
                  <a:pt x="1961515" y="906103"/>
                </a:lnTo>
                <a:lnTo>
                  <a:pt x="1947228" y="912461"/>
                </a:lnTo>
                <a:lnTo>
                  <a:pt x="1932305" y="918501"/>
                </a:lnTo>
                <a:lnTo>
                  <a:pt x="1917383" y="923269"/>
                </a:lnTo>
                <a:lnTo>
                  <a:pt x="1901825" y="928038"/>
                </a:lnTo>
                <a:lnTo>
                  <a:pt x="1886268" y="932171"/>
                </a:lnTo>
                <a:lnTo>
                  <a:pt x="1870393" y="935032"/>
                </a:lnTo>
                <a:lnTo>
                  <a:pt x="1854518" y="937257"/>
                </a:lnTo>
                <a:lnTo>
                  <a:pt x="1838325" y="938847"/>
                </a:lnTo>
                <a:lnTo>
                  <a:pt x="1822133" y="939800"/>
                </a:lnTo>
                <a:lnTo>
                  <a:pt x="1805305" y="939800"/>
                </a:lnTo>
                <a:lnTo>
                  <a:pt x="1788795" y="938847"/>
                </a:lnTo>
                <a:lnTo>
                  <a:pt x="1771968" y="936939"/>
                </a:lnTo>
                <a:lnTo>
                  <a:pt x="1755458" y="934714"/>
                </a:lnTo>
                <a:lnTo>
                  <a:pt x="1738948" y="931217"/>
                </a:lnTo>
                <a:lnTo>
                  <a:pt x="1418273" y="858100"/>
                </a:lnTo>
                <a:lnTo>
                  <a:pt x="1407795" y="855875"/>
                </a:lnTo>
                <a:lnTo>
                  <a:pt x="1397635" y="853014"/>
                </a:lnTo>
                <a:lnTo>
                  <a:pt x="1387793" y="849835"/>
                </a:lnTo>
                <a:lnTo>
                  <a:pt x="1377950" y="846656"/>
                </a:lnTo>
                <a:lnTo>
                  <a:pt x="1368108" y="842841"/>
                </a:lnTo>
                <a:lnTo>
                  <a:pt x="1358583" y="839026"/>
                </a:lnTo>
                <a:lnTo>
                  <a:pt x="1349058" y="834258"/>
                </a:lnTo>
                <a:lnTo>
                  <a:pt x="1340168" y="830125"/>
                </a:lnTo>
                <a:lnTo>
                  <a:pt x="1331278" y="825357"/>
                </a:lnTo>
                <a:lnTo>
                  <a:pt x="1322388" y="820270"/>
                </a:lnTo>
                <a:lnTo>
                  <a:pt x="1313815" y="815184"/>
                </a:lnTo>
                <a:lnTo>
                  <a:pt x="1305243" y="809780"/>
                </a:lnTo>
                <a:lnTo>
                  <a:pt x="1297305" y="803739"/>
                </a:lnTo>
                <a:lnTo>
                  <a:pt x="1289368" y="798017"/>
                </a:lnTo>
                <a:lnTo>
                  <a:pt x="1281430" y="791659"/>
                </a:lnTo>
                <a:lnTo>
                  <a:pt x="1273810" y="785619"/>
                </a:lnTo>
                <a:lnTo>
                  <a:pt x="1266190" y="778625"/>
                </a:lnTo>
                <a:lnTo>
                  <a:pt x="1259523" y="771950"/>
                </a:lnTo>
                <a:lnTo>
                  <a:pt x="1252220" y="765274"/>
                </a:lnTo>
                <a:lnTo>
                  <a:pt x="1245870" y="757962"/>
                </a:lnTo>
                <a:lnTo>
                  <a:pt x="1239203" y="750332"/>
                </a:lnTo>
                <a:lnTo>
                  <a:pt x="1233170" y="742703"/>
                </a:lnTo>
                <a:lnTo>
                  <a:pt x="1227138" y="735073"/>
                </a:lnTo>
                <a:lnTo>
                  <a:pt x="1221423" y="727126"/>
                </a:lnTo>
                <a:lnTo>
                  <a:pt x="1215708" y="719178"/>
                </a:lnTo>
                <a:lnTo>
                  <a:pt x="1210310" y="710913"/>
                </a:lnTo>
                <a:lnTo>
                  <a:pt x="1205548" y="702648"/>
                </a:lnTo>
                <a:lnTo>
                  <a:pt x="1200468" y="694382"/>
                </a:lnTo>
                <a:lnTo>
                  <a:pt x="1196023" y="685481"/>
                </a:lnTo>
                <a:lnTo>
                  <a:pt x="1191895" y="676898"/>
                </a:lnTo>
                <a:lnTo>
                  <a:pt x="1188085" y="667679"/>
                </a:lnTo>
                <a:lnTo>
                  <a:pt x="1184275" y="658777"/>
                </a:lnTo>
                <a:lnTo>
                  <a:pt x="1208723" y="651466"/>
                </a:lnTo>
                <a:lnTo>
                  <a:pt x="1222058" y="647651"/>
                </a:lnTo>
                <a:lnTo>
                  <a:pt x="1236028" y="644472"/>
                </a:lnTo>
                <a:lnTo>
                  <a:pt x="1250315" y="641293"/>
                </a:lnTo>
                <a:lnTo>
                  <a:pt x="1265873" y="638432"/>
                </a:lnTo>
                <a:lnTo>
                  <a:pt x="1282065" y="635571"/>
                </a:lnTo>
                <a:lnTo>
                  <a:pt x="1299210" y="633346"/>
                </a:lnTo>
                <a:lnTo>
                  <a:pt x="1316990" y="631438"/>
                </a:lnTo>
                <a:lnTo>
                  <a:pt x="1336358" y="630484"/>
                </a:lnTo>
                <a:lnTo>
                  <a:pt x="1356360" y="629531"/>
                </a:lnTo>
                <a:lnTo>
                  <a:pt x="1377950" y="629213"/>
                </a:lnTo>
                <a:lnTo>
                  <a:pt x="1400493" y="629849"/>
                </a:lnTo>
                <a:lnTo>
                  <a:pt x="1424305" y="631120"/>
                </a:lnTo>
                <a:lnTo>
                  <a:pt x="1449705" y="633346"/>
                </a:lnTo>
                <a:lnTo>
                  <a:pt x="1476375" y="636525"/>
                </a:lnTo>
                <a:lnTo>
                  <a:pt x="1791653" y="708052"/>
                </a:lnTo>
                <a:lnTo>
                  <a:pt x="1796733" y="709006"/>
                </a:lnTo>
                <a:lnTo>
                  <a:pt x="1801495" y="709959"/>
                </a:lnTo>
                <a:lnTo>
                  <a:pt x="1806575" y="710277"/>
                </a:lnTo>
                <a:lnTo>
                  <a:pt x="1811338" y="710595"/>
                </a:lnTo>
                <a:lnTo>
                  <a:pt x="1816418" y="710595"/>
                </a:lnTo>
                <a:lnTo>
                  <a:pt x="1820863" y="710277"/>
                </a:lnTo>
                <a:lnTo>
                  <a:pt x="1825943" y="709959"/>
                </a:lnTo>
                <a:lnTo>
                  <a:pt x="1830388" y="709006"/>
                </a:lnTo>
                <a:lnTo>
                  <a:pt x="1839913" y="707098"/>
                </a:lnTo>
                <a:lnTo>
                  <a:pt x="1848485" y="704237"/>
                </a:lnTo>
                <a:lnTo>
                  <a:pt x="1857058" y="700422"/>
                </a:lnTo>
                <a:lnTo>
                  <a:pt x="1865630" y="695972"/>
                </a:lnTo>
                <a:lnTo>
                  <a:pt x="1872933" y="690885"/>
                </a:lnTo>
                <a:lnTo>
                  <a:pt x="1880235" y="684845"/>
                </a:lnTo>
                <a:lnTo>
                  <a:pt x="1886585" y="678487"/>
                </a:lnTo>
                <a:lnTo>
                  <a:pt x="1889760" y="674672"/>
                </a:lnTo>
                <a:lnTo>
                  <a:pt x="1892618" y="671176"/>
                </a:lnTo>
                <a:lnTo>
                  <a:pt x="1895475" y="667361"/>
                </a:lnTo>
                <a:lnTo>
                  <a:pt x="1898015" y="663228"/>
                </a:lnTo>
                <a:lnTo>
                  <a:pt x="1900238" y="659095"/>
                </a:lnTo>
                <a:lnTo>
                  <a:pt x="1902460" y="654963"/>
                </a:lnTo>
                <a:lnTo>
                  <a:pt x="1904365" y="650512"/>
                </a:lnTo>
                <a:lnTo>
                  <a:pt x="1905953" y="645744"/>
                </a:lnTo>
                <a:lnTo>
                  <a:pt x="1907540" y="641293"/>
                </a:lnTo>
                <a:lnTo>
                  <a:pt x="1908810" y="636842"/>
                </a:lnTo>
                <a:lnTo>
                  <a:pt x="1917700" y="599966"/>
                </a:lnTo>
                <a:lnTo>
                  <a:pt x="1918335" y="595198"/>
                </a:lnTo>
                <a:lnTo>
                  <a:pt x="1919288" y="590747"/>
                </a:lnTo>
                <a:lnTo>
                  <a:pt x="1919605" y="585661"/>
                </a:lnTo>
                <a:lnTo>
                  <a:pt x="1919923" y="580892"/>
                </a:lnTo>
                <a:lnTo>
                  <a:pt x="1919923" y="576124"/>
                </a:lnTo>
                <a:lnTo>
                  <a:pt x="1919923" y="571355"/>
                </a:lnTo>
                <a:lnTo>
                  <a:pt x="1919288" y="566587"/>
                </a:lnTo>
                <a:lnTo>
                  <a:pt x="1918335" y="562136"/>
                </a:lnTo>
                <a:lnTo>
                  <a:pt x="1917700" y="557686"/>
                </a:lnTo>
                <a:lnTo>
                  <a:pt x="1916430" y="553235"/>
                </a:lnTo>
                <a:lnTo>
                  <a:pt x="1915160" y="548467"/>
                </a:lnTo>
                <a:lnTo>
                  <a:pt x="1913573" y="544334"/>
                </a:lnTo>
                <a:lnTo>
                  <a:pt x="1909763" y="536068"/>
                </a:lnTo>
                <a:lnTo>
                  <a:pt x="1905318" y="528121"/>
                </a:lnTo>
                <a:lnTo>
                  <a:pt x="1899920" y="520491"/>
                </a:lnTo>
                <a:lnTo>
                  <a:pt x="1893888" y="513498"/>
                </a:lnTo>
                <a:lnTo>
                  <a:pt x="1886903" y="506822"/>
                </a:lnTo>
                <a:lnTo>
                  <a:pt x="1883728" y="503961"/>
                </a:lnTo>
                <a:lnTo>
                  <a:pt x="1879918" y="501100"/>
                </a:lnTo>
                <a:lnTo>
                  <a:pt x="1875790" y="498556"/>
                </a:lnTo>
                <a:lnTo>
                  <a:pt x="1871980" y="496013"/>
                </a:lnTo>
                <a:lnTo>
                  <a:pt x="1867853" y="493788"/>
                </a:lnTo>
                <a:lnTo>
                  <a:pt x="1863090" y="491880"/>
                </a:lnTo>
                <a:lnTo>
                  <a:pt x="1858645" y="489973"/>
                </a:lnTo>
                <a:lnTo>
                  <a:pt x="1854200" y="488066"/>
                </a:lnTo>
                <a:lnTo>
                  <a:pt x="1849120" y="486476"/>
                </a:lnTo>
                <a:lnTo>
                  <a:pt x="1844675" y="485205"/>
                </a:lnTo>
                <a:lnTo>
                  <a:pt x="1534795" y="414949"/>
                </a:lnTo>
                <a:lnTo>
                  <a:pt x="1513523" y="406684"/>
                </a:lnTo>
                <a:lnTo>
                  <a:pt x="1493520" y="397464"/>
                </a:lnTo>
                <a:lnTo>
                  <a:pt x="1473835" y="388563"/>
                </a:lnTo>
                <a:lnTo>
                  <a:pt x="1455420" y="379344"/>
                </a:lnTo>
                <a:lnTo>
                  <a:pt x="1437323" y="370125"/>
                </a:lnTo>
                <a:lnTo>
                  <a:pt x="1420178" y="360906"/>
                </a:lnTo>
                <a:lnTo>
                  <a:pt x="1403668" y="351369"/>
                </a:lnTo>
                <a:lnTo>
                  <a:pt x="1387158" y="341514"/>
                </a:lnTo>
                <a:lnTo>
                  <a:pt x="1372235" y="331977"/>
                </a:lnTo>
                <a:lnTo>
                  <a:pt x="1356995" y="322440"/>
                </a:lnTo>
                <a:lnTo>
                  <a:pt x="1343025" y="312585"/>
                </a:lnTo>
                <a:lnTo>
                  <a:pt x="1329055" y="303366"/>
                </a:lnTo>
                <a:lnTo>
                  <a:pt x="1303020" y="284292"/>
                </a:lnTo>
                <a:lnTo>
                  <a:pt x="1278890" y="265854"/>
                </a:lnTo>
                <a:lnTo>
                  <a:pt x="1285875" y="259178"/>
                </a:lnTo>
                <a:lnTo>
                  <a:pt x="1293495" y="253138"/>
                </a:lnTo>
                <a:lnTo>
                  <a:pt x="1301433" y="247098"/>
                </a:lnTo>
                <a:lnTo>
                  <a:pt x="1309370" y="241694"/>
                </a:lnTo>
                <a:lnTo>
                  <a:pt x="1317308" y="236290"/>
                </a:lnTo>
                <a:lnTo>
                  <a:pt x="1325563" y="230885"/>
                </a:lnTo>
                <a:lnTo>
                  <a:pt x="1334135" y="226117"/>
                </a:lnTo>
                <a:lnTo>
                  <a:pt x="1342708" y="221031"/>
                </a:lnTo>
                <a:lnTo>
                  <a:pt x="1351280" y="216580"/>
                </a:lnTo>
                <a:lnTo>
                  <a:pt x="1360170" y="212447"/>
                </a:lnTo>
                <a:lnTo>
                  <a:pt x="1369060" y="208315"/>
                </a:lnTo>
                <a:lnTo>
                  <a:pt x="1378268" y="204500"/>
                </a:lnTo>
                <a:lnTo>
                  <a:pt x="1387158" y="201003"/>
                </a:lnTo>
                <a:lnTo>
                  <a:pt x="1396683" y="198142"/>
                </a:lnTo>
                <a:lnTo>
                  <a:pt x="1406208" y="194963"/>
                </a:lnTo>
                <a:lnTo>
                  <a:pt x="1415733" y="192420"/>
                </a:lnTo>
                <a:lnTo>
                  <a:pt x="1425575" y="189559"/>
                </a:lnTo>
                <a:lnTo>
                  <a:pt x="1434783" y="187651"/>
                </a:lnTo>
                <a:lnTo>
                  <a:pt x="1444625" y="185744"/>
                </a:lnTo>
                <a:lnTo>
                  <a:pt x="1454468" y="184472"/>
                </a:lnTo>
                <a:lnTo>
                  <a:pt x="1464945" y="183201"/>
                </a:lnTo>
                <a:lnTo>
                  <a:pt x="1474470" y="182247"/>
                </a:lnTo>
                <a:lnTo>
                  <a:pt x="1484948" y="181293"/>
                </a:lnTo>
                <a:lnTo>
                  <a:pt x="1494790" y="180975"/>
                </a:lnTo>
                <a:close/>
                <a:moveTo>
                  <a:pt x="1141413" y="111125"/>
                </a:moveTo>
                <a:lnTo>
                  <a:pt x="1124441" y="282575"/>
                </a:lnTo>
                <a:lnTo>
                  <a:pt x="1047750" y="169022"/>
                </a:lnTo>
                <a:lnTo>
                  <a:pt x="1141413" y="111125"/>
                </a:lnTo>
                <a:close/>
                <a:moveTo>
                  <a:pt x="819150" y="0"/>
                </a:moveTo>
                <a:lnTo>
                  <a:pt x="915851" y="6350"/>
                </a:lnTo>
                <a:lnTo>
                  <a:pt x="954088" y="290513"/>
                </a:lnTo>
                <a:lnTo>
                  <a:pt x="819150" y="0"/>
                </a:lnTo>
                <a:close/>
              </a:path>
            </a:pathLst>
          </a:custGeom>
          <a:ln/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3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26554"/>
            <a:ext cx="3729038" cy="317004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脆弱的口令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55576" y="1024775"/>
            <a:ext cx="7145251" cy="36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少于</a:t>
            </a:r>
            <a:r>
              <a:rPr lang="en-US" altLang="zh-C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个字符</a:t>
            </a:r>
          </a:p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单一的字符类型，例如只用小写字母，或只用数字</a:t>
            </a:r>
            <a:endParaRPr lang="zh-CN" altLang="en-US" sz="14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用户名与口令相同</a:t>
            </a:r>
          </a:p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最常被人使用的弱口令：</a:t>
            </a:r>
          </a:p>
          <a:p>
            <a:pPr marL="417910" lvl="1" indent="-160735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自己、家人、朋友、亲戚、宠物的名字</a:t>
            </a:r>
          </a:p>
          <a:p>
            <a:pPr marL="417910" lvl="1" indent="-160735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生日、结婚纪念日、电话号码等个人信息</a:t>
            </a:r>
          </a:p>
          <a:p>
            <a:pPr marL="417910" lvl="1" indent="-160735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工作中用到的专业术语，职业特征</a:t>
            </a:r>
          </a:p>
          <a:p>
            <a:pPr marL="417910" lvl="1" indent="-160735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字典中包含的单词，或者只在单词后加简单的后缀</a:t>
            </a:r>
          </a:p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35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所有系统都使用相同的口令</a:t>
            </a:r>
          </a:p>
          <a:p>
            <a:pPr marL="192881" indent="-192881" algn="l">
              <a:lnSpc>
                <a:spcPct val="15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口令一直不变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12" y="2859782"/>
            <a:ext cx="1941230" cy="210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1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 dir="r"/>
      </p:transition>
    </mc:Choice>
    <mc:Fallback xmlns="">
      <p:transition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1638</Words>
  <Application>Microsoft Macintosh PowerPoint</Application>
  <PresentationFormat>全屏显示(16:9)</PresentationFormat>
  <Paragraphs>146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Calibri</vt:lpstr>
      <vt:lpstr>DengXian</vt:lpstr>
      <vt:lpstr>Effra</vt:lpstr>
      <vt:lpstr>Effra Medium</vt:lpstr>
      <vt:lpstr>Microsoft YaHei</vt:lpstr>
      <vt:lpstr>Tahoma</vt:lpstr>
      <vt:lpstr>Webdings</vt:lpstr>
      <vt:lpstr>Wingdings</vt:lpstr>
      <vt:lpstr>黑体</vt:lpstr>
      <vt:lpstr>华文楷体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什么是信息安全意识?</vt:lpstr>
      <vt:lpstr>犯过以下的错误吗?</vt:lpstr>
      <vt:lpstr>1、计算机安全防护知识</vt:lpstr>
      <vt:lpstr>用户密码安全</vt:lpstr>
      <vt:lpstr>2、用户密码管理</vt:lpstr>
      <vt:lpstr>一些数字……</vt:lpstr>
      <vt:lpstr>脆弱的口令</vt:lpstr>
      <vt:lpstr>脆弱的口令</vt:lpstr>
      <vt:lpstr>建议……</vt:lpstr>
      <vt:lpstr>……</vt:lpstr>
      <vt:lpstr>计算机病毒防范</vt:lpstr>
      <vt:lpstr>3、计算机病毒防范</vt:lpstr>
      <vt:lpstr>安全浏览网页</vt:lpstr>
      <vt:lpstr>4、浏览网页安全</vt:lpstr>
      <vt:lpstr>电子邮件使用安全</vt:lpstr>
      <vt:lpstr>5、邮件钓鱼如何防范</vt:lpstr>
      <vt:lpstr>6、电子邮件安全</vt:lpstr>
      <vt:lpstr>7、工作环境安全</vt:lpstr>
      <vt:lpstr>8、手机安全建议</vt:lpstr>
      <vt:lpstr>9、安全保密意识</vt:lpstr>
      <vt:lpstr>禁止U盘混插</vt:lpstr>
      <vt:lpstr>9、安全保密意识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hdy</dc:creator>
  <cp:lastModifiedBy>Microsoft Office 用户</cp:lastModifiedBy>
  <cp:revision>115</cp:revision>
  <dcterms:created xsi:type="dcterms:W3CDTF">2016-12-12T01:27:11Z</dcterms:created>
  <dcterms:modified xsi:type="dcterms:W3CDTF">2017-10-16T02:41:24Z</dcterms:modified>
</cp:coreProperties>
</file>